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2"/>
  </p:notesMasterIdLst>
  <p:handoutMasterIdLst>
    <p:handoutMasterId r:id="rId63"/>
  </p:handoutMasterIdLst>
  <p:sldIdLst>
    <p:sldId id="262" r:id="rId2"/>
    <p:sldId id="267" r:id="rId3"/>
    <p:sldId id="398" r:id="rId4"/>
    <p:sldId id="366" r:id="rId5"/>
    <p:sldId id="519" r:id="rId6"/>
    <p:sldId id="520" r:id="rId7"/>
    <p:sldId id="521" r:id="rId8"/>
    <p:sldId id="522" r:id="rId9"/>
    <p:sldId id="523" r:id="rId10"/>
    <p:sldId id="524" r:id="rId11"/>
    <p:sldId id="525" r:id="rId12"/>
    <p:sldId id="637" r:id="rId13"/>
    <p:sldId id="638" r:id="rId14"/>
    <p:sldId id="639" r:id="rId15"/>
    <p:sldId id="640" r:id="rId16"/>
    <p:sldId id="526" r:id="rId17"/>
    <p:sldId id="641" r:id="rId18"/>
    <p:sldId id="642" r:id="rId19"/>
    <p:sldId id="643" r:id="rId20"/>
    <p:sldId id="644" r:id="rId21"/>
    <p:sldId id="645" r:id="rId22"/>
    <p:sldId id="646" r:id="rId23"/>
    <p:sldId id="647" r:id="rId24"/>
    <p:sldId id="648" r:id="rId25"/>
    <p:sldId id="649" r:id="rId26"/>
    <p:sldId id="650" r:id="rId27"/>
    <p:sldId id="651" r:id="rId28"/>
    <p:sldId id="652" r:id="rId29"/>
    <p:sldId id="653" r:id="rId30"/>
    <p:sldId id="654" r:id="rId31"/>
    <p:sldId id="655" r:id="rId32"/>
    <p:sldId id="656" r:id="rId33"/>
    <p:sldId id="657" r:id="rId34"/>
    <p:sldId id="658" r:id="rId35"/>
    <p:sldId id="659" r:id="rId36"/>
    <p:sldId id="661" r:id="rId37"/>
    <p:sldId id="660" r:id="rId38"/>
    <p:sldId id="662" r:id="rId39"/>
    <p:sldId id="663" r:id="rId40"/>
    <p:sldId id="664" r:id="rId41"/>
    <p:sldId id="665" r:id="rId42"/>
    <p:sldId id="667" r:id="rId43"/>
    <p:sldId id="668" r:id="rId44"/>
    <p:sldId id="669" r:id="rId45"/>
    <p:sldId id="670" r:id="rId46"/>
    <p:sldId id="671" r:id="rId47"/>
    <p:sldId id="672" r:id="rId48"/>
    <p:sldId id="673" r:id="rId49"/>
    <p:sldId id="674" r:id="rId50"/>
    <p:sldId id="676" r:id="rId51"/>
    <p:sldId id="677" r:id="rId52"/>
    <p:sldId id="678" r:id="rId53"/>
    <p:sldId id="679" r:id="rId54"/>
    <p:sldId id="680" r:id="rId55"/>
    <p:sldId id="682" r:id="rId56"/>
    <p:sldId id="681" r:id="rId57"/>
    <p:sldId id="634" r:id="rId58"/>
    <p:sldId id="683" r:id="rId59"/>
    <p:sldId id="684" r:id="rId60"/>
    <p:sldId id="407" r:id="rId61"/>
  </p:sldIdLst>
  <p:sldSz cx="12192000" cy="6858000"/>
  <p:notesSz cx="6797675" cy="9928225"/>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22" autoAdjust="0"/>
    <p:restoredTop sz="88027" autoAdjust="0"/>
  </p:normalViewPr>
  <p:slideViewPr>
    <p:cSldViewPr>
      <p:cViewPr>
        <p:scale>
          <a:sx n="58" d="100"/>
          <a:sy n="58" d="100"/>
        </p:scale>
        <p:origin x="1080" y="48"/>
      </p:cViewPr>
      <p:guideLst>
        <p:guide orient="horz" pos="2160"/>
        <p:guide pos="3840"/>
      </p:guideLst>
    </p:cSldViewPr>
  </p:slideViewPr>
  <p:notesTextViewPr>
    <p:cViewPr>
      <p:scale>
        <a:sx n="1" d="1"/>
        <a:sy n="1" d="1"/>
      </p:scale>
      <p:origin x="0" y="0"/>
    </p:cViewPr>
  </p:notesTextViewPr>
  <p:notesViewPr>
    <p:cSldViewPr>
      <p:cViewPr varScale="1">
        <p:scale>
          <a:sx n="55" d="100"/>
          <a:sy n="55" d="100"/>
        </p:scale>
        <p:origin x="-2304" y="-102"/>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ACA9E28-13EF-4156-9900-D99949FDF3FF}"/>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eaLnBrk="0" hangingPunct="0">
              <a:defRPr sz="1200"/>
            </a:lvl1pPr>
          </a:lstStyle>
          <a:p>
            <a:pPr>
              <a:defRPr/>
            </a:pPr>
            <a:endParaRPr lang="en-GB"/>
          </a:p>
        </p:txBody>
      </p:sp>
      <p:sp>
        <p:nvSpPr>
          <p:cNvPr id="3" name="Date Placeholder 2">
            <a:extLst>
              <a:ext uri="{FF2B5EF4-FFF2-40B4-BE49-F238E27FC236}">
                <a16:creationId xmlns:a16="http://schemas.microsoft.com/office/drawing/2014/main" id="{5664632E-A8EF-41CE-83DD-14399C918A63}"/>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eaLnBrk="0" hangingPunct="0">
              <a:defRPr sz="1200"/>
            </a:lvl1pPr>
          </a:lstStyle>
          <a:p>
            <a:pPr>
              <a:defRPr/>
            </a:pPr>
            <a:fld id="{0A054E17-8A0E-4A3D-98E8-23B4E62DE298}" type="datetimeFigureOut">
              <a:rPr lang="en-US"/>
              <a:pPr>
                <a:defRPr/>
              </a:pPr>
              <a:t>5/25/2026</a:t>
            </a:fld>
            <a:endParaRPr lang="en-GB"/>
          </a:p>
        </p:txBody>
      </p:sp>
      <p:sp>
        <p:nvSpPr>
          <p:cNvPr id="4" name="Footer Placeholder 3">
            <a:extLst>
              <a:ext uri="{FF2B5EF4-FFF2-40B4-BE49-F238E27FC236}">
                <a16:creationId xmlns:a16="http://schemas.microsoft.com/office/drawing/2014/main" id="{76A84072-60D4-4D6D-8AFE-554A57C7DD05}"/>
              </a:ext>
            </a:extLst>
          </p:cNvPr>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eaLnBrk="0" hangingPunct="0">
              <a:defRPr sz="1200"/>
            </a:lvl1pPr>
          </a:lstStyle>
          <a:p>
            <a:pPr>
              <a:defRPr/>
            </a:pPr>
            <a:endParaRPr lang="en-GB"/>
          </a:p>
        </p:txBody>
      </p:sp>
      <p:sp>
        <p:nvSpPr>
          <p:cNvPr id="5" name="Slide Number Placeholder 4">
            <a:extLst>
              <a:ext uri="{FF2B5EF4-FFF2-40B4-BE49-F238E27FC236}">
                <a16:creationId xmlns:a16="http://schemas.microsoft.com/office/drawing/2014/main" id="{F28739B5-8682-41F4-A822-536387331D4C}"/>
              </a:ext>
            </a:extLst>
          </p:cNvPr>
          <p:cNvSpPr>
            <a:spLocks noGrp="1"/>
          </p:cNvSpPr>
          <p:nvPr>
            <p:ph type="sldNum" sz="quarter" idx="3"/>
          </p:nvPr>
        </p:nvSpPr>
        <p:spPr>
          <a:xfrm>
            <a:off x="3849688" y="9429750"/>
            <a:ext cx="2946400" cy="496888"/>
          </a:xfrm>
          <a:prstGeom prst="rect">
            <a:avLst/>
          </a:prstGeom>
        </p:spPr>
        <p:txBody>
          <a:bodyPr vert="horz" wrap="square" lIns="91440" tIns="45720" rIns="91440" bIns="45720" numCol="1" anchor="b" anchorCtr="0" compatLnSpc="1">
            <a:prstTxWarp prst="textNoShape">
              <a:avLst/>
            </a:prstTxWarp>
          </a:bodyPr>
          <a:lstStyle>
            <a:lvl1pPr algn="r" eaLnBrk="0" hangingPunct="0">
              <a:defRPr sz="1200"/>
            </a:lvl1pPr>
          </a:lstStyle>
          <a:p>
            <a:fld id="{E84D5089-CEA1-4CFD-BDB4-413A305A697D}" type="slidenum">
              <a:rPr lang="en-GB" altLang="en-US"/>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DD93295-7EAA-4890-89BA-58BB04CCDFF9}"/>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eaLnBrk="1" hangingPunct="1">
              <a:defRPr sz="1200"/>
            </a:lvl1pPr>
          </a:lstStyle>
          <a:p>
            <a:pPr>
              <a:defRPr/>
            </a:pPr>
            <a:endParaRPr lang="en-US"/>
          </a:p>
        </p:txBody>
      </p:sp>
      <p:sp>
        <p:nvSpPr>
          <p:cNvPr id="3" name="Date Placeholder 2">
            <a:extLst>
              <a:ext uri="{FF2B5EF4-FFF2-40B4-BE49-F238E27FC236}">
                <a16:creationId xmlns:a16="http://schemas.microsoft.com/office/drawing/2014/main" id="{63D8006C-8593-4EA3-99A7-B8452CABB9A3}"/>
              </a:ext>
            </a:extLst>
          </p:cNvPr>
          <p:cNvSpPr>
            <a:spLocks noGrp="1"/>
          </p:cNvSpPr>
          <p:nvPr>
            <p:ph type="dt" idx="1"/>
          </p:nvPr>
        </p:nvSpPr>
        <p:spPr>
          <a:xfrm>
            <a:off x="3849688" y="0"/>
            <a:ext cx="2946400" cy="496888"/>
          </a:xfrm>
          <a:prstGeom prst="rect">
            <a:avLst/>
          </a:prstGeom>
        </p:spPr>
        <p:txBody>
          <a:bodyPr vert="horz" lIns="91440" tIns="45720" rIns="91440" bIns="45720" rtlCol="0"/>
          <a:lstStyle>
            <a:lvl1pPr algn="r" eaLnBrk="1" hangingPunct="1">
              <a:defRPr sz="1200"/>
            </a:lvl1pPr>
          </a:lstStyle>
          <a:p>
            <a:pPr>
              <a:defRPr/>
            </a:pPr>
            <a:fld id="{03898D74-B76E-4FB1-A15E-E486365E5593}" type="datetimeFigureOut">
              <a:rPr lang="en-US"/>
              <a:pPr>
                <a:defRPr/>
              </a:pPr>
              <a:t>5/25/2026</a:t>
            </a:fld>
            <a:endParaRPr lang="en-US"/>
          </a:p>
        </p:txBody>
      </p:sp>
      <p:sp>
        <p:nvSpPr>
          <p:cNvPr id="4" name="Slide Image Placeholder 3">
            <a:extLst>
              <a:ext uri="{FF2B5EF4-FFF2-40B4-BE49-F238E27FC236}">
                <a16:creationId xmlns:a16="http://schemas.microsoft.com/office/drawing/2014/main" id="{06979837-1A0F-40F9-A51A-D4F36A7D8662}"/>
              </a:ext>
            </a:extLst>
          </p:cNvPr>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5A9CE577-F05B-47D0-AA6D-95720540F98C}"/>
              </a:ext>
            </a:extLst>
          </p:cNvPr>
          <p:cNvSpPr>
            <a:spLocks noGrp="1"/>
          </p:cNvSpPr>
          <p:nvPr>
            <p:ph type="body" sz="quarter" idx="3"/>
          </p:nvPr>
        </p:nvSpPr>
        <p:spPr>
          <a:xfrm>
            <a:off x="679450" y="4716463"/>
            <a:ext cx="5438775" cy="4467225"/>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EA05992A-2500-4CEC-B185-C6DAAB82D437}"/>
              </a:ext>
            </a:extLst>
          </p:cNvPr>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eaLnBrk="1" hangingPunct="1">
              <a:defRPr sz="1200"/>
            </a:lvl1pPr>
          </a:lstStyle>
          <a:p>
            <a:pPr>
              <a:defRPr/>
            </a:pPr>
            <a:endParaRPr lang="en-US"/>
          </a:p>
        </p:txBody>
      </p:sp>
      <p:sp>
        <p:nvSpPr>
          <p:cNvPr id="7" name="Slide Number Placeholder 6">
            <a:extLst>
              <a:ext uri="{FF2B5EF4-FFF2-40B4-BE49-F238E27FC236}">
                <a16:creationId xmlns:a16="http://schemas.microsoft.com/office/drawing/2014/main" id="{48068D86-4120-4B40-9AF1-459249A26844}"/>
              </a:ext>
            </a:extLst>
          </p:cNvPr>
          <p:cNvSpPr>
            <a:spLocks noGrp="1"/>
          </p:cNvSpPr>
          <p:nvPr>
            <p:ph type="sldNum" sz="quarter" idx="5"/>
          </p:nvPr>
        </p:nvSpPr>
        <p:spPr>
          <a:xfrm>
            <a:off x="3849688" y="9429750"/>
            <a:ext cx="2946400" cy="496888"/>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3D7B6D0C-FF54-4206-A536-D2B029E6CB4C}"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7B6D0C-FF54-4206-A536-D2B029E6CB4C}" type="slidenum">
              <a:rPr lang="en-US" altLang="en-US" smtClean="0"/>
              <a:pPr/>
              <a:t>4</a:t>
            </a:fld>
            <a:endParaRPr lang="en-US" altLang="en-US"/>
          </a:p>
        </p:txBody>
      </p:sp>
    </p:spTree>
    <p:extLst>
      <p:ext uri="{BB962C8B-B14F-4D97-AF65-F5344CB8AC3E}">
        <p14:creationId xmlns:p14="http://schemas.microsoft.com/office/powerpoint/2010/main" val="19490199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7B6D0C-FF54-4206-A536-D2B029E6CB4C}" type="slidenum">
              <a:rPr lang="en-US" altLang="en-US" smtClean="0"/>
              <a:pPr/>
              <a:t>22</a:t>
            </a:fld>
            <a:endParaRPr lang="en-US" altLang="en-US"/>
          </a:p>
        </p:txBody>
      </p:sp>
    </p:spTree>
    <p:extLst>
      <p:ext uri="{BB962C8B-B14F-4D97-AF65-F5344CB8AC3E}">
        <p14:creationId xmlns:p14="http://schemas.microsoft.com/office/powerpoint/2010/main" val="16325679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7B6D0C-FF54-4206-A536-D2B029E6CB4C}" type="slidenum">
              <a:rPr lang="en-US" altLang="en-US" smtClean="0"/>
              <a:pPr/>
              <a:t>23</a:t>
            </a:fld>
            <a:endParaRPr lang="en-US" altLang="en-US"/>
          </a:p>
        </p:txBody>
      </p:sp>
    </p:spTree>
    <p:extLst>
      <p:ext uri="{BB962C8B-B14F-4D97-AF65-F5344CB8AC3E}">
        <p14:creationId xmlns:p14="http://schemas.microsoft.com/office/powerpoint/2010/main" val="9648436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7B6D0C-FF54-4206-A536-D2B029E6CB4C}" type="slidenum">
              <a:rPr lang="en-US" altLang="en-US" smtClean="0"/>
              <a:pPr/>
              <a:t>24</a:t>
            </a:fld>
            <a:endParaRPr lang="en-US" altLang="en-US"/>
          </a:p>
        </p:txBody>
      </p:sp>
    </p:spTree>
    <p:extLst>
      <p:ext uri="{BB962C8B-B14F-4D97-AF65-F5344CB8AC3E}">
        <p14:creationId xmlns:p14="http://schemas.microsoft.com/office/powerpoint/2010/main" val="8220891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7B6D0C-FF54-4206-A536-D2B029E6CB4C}" type="slidenum">
              <a:rPr lang="en-US" altLang="en-US" smtClean="0"/>
              <a:pPr/>
              <a:t>25</a:t>
            </a:fld>
            <a:endParaRPr lang="en-US" altLang="en-US"/>
          </a:p>
        </p:txBody>
      </p:sp>
    </p:spTree>
    <p:extLst>
      <p:ext uri="{BB962C8B-B14F-4D97-AF65-F5344CB8AC3E}">
        <p14:creationId xmlns:p14="http://schemas.microsoft.com/office/powerpoint/2010/main" val="19619328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7B6D0C-FF54-4206-A536-D2B029E6CB4C}" type="slidenum">
              <a:rPr lang="en-US" altLang="en-US" smtClean="0"/>
              <a:pPr/>
              <a:t>26</a:t>
            </a:fld>
            <a:endParaRPr lang="en-US" altLang="en-US"/>
          </a:p>
        </p:txBody>
      </p:sp>
    </p:spTree>
    <p:extLst>
      <p:ext uri="{BB962C8B-B14F-4D97-AF65-F5344CB8AC3E}">
        <p14:creationId xmlns:p14="http://schemas.microsoft.com/office/powerpoint/2010/main" val="40984089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7B6D0C-FF54-4206-A536-D2B029E6CB4C}" type="slidenum">
              <a:rPr lang="en-US" altLang="en-US" smtClean="0"/>
              <a:pPr/>
              <a:t>27</a:t>
            </a:fld>
            <a:endParaRPr lang="en-US" altLang="en-US"/>
          </a:p>
        </p:txBody>
      </p:sp>
    </p:spTree>
    <p:extLst>
      <p:ext uri="{BB962C8B-B14F-4D97-AF65-F5344CB8AC3E}">
        <p14:creationId xmlns:p14="http://schemas.microsoft.com/office/powerpoint/2010/main" val="35084062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7B6D0C-FF54-4206-A536-D2B029E6CB4C}" type="slidenum">
              <a:rPr lang="en-US" altLang="en-US" smtClean="0"/>
              <a:pPr/>
              <a:t>28</a:t>
            </a:fld>
            <a:endParaRPr lang="en-US" altLang="en-US"/>
          </a:p>
        </p:txBody>
      </p:sp>
    </p:spTree>
    <p:extLst>
      <p:ext uri="{BB962C8B-B14F-4D97-AF65-F5344CB8AC3E}">
        <p14:creationId xmlns:p14="http://schemas.microsoft.com/office/powerpoint/2010/main" val="20499734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7B6D0C-FF54-4206-A536-D2B029E6CB4C}" type="slidenum">
              <a:rPr lang="en-US" altLang="en-US" smtClean="0"/>
              <a:pPr/>
              <a:t>29</a:t>
            </a:fld>
            <a:endParaRPr lang="en-US" altLang="en-US"/>
          </a:p>
        </p:txBody>
      </p:sp>
    </p:spTree>
    <p:extLst>
      <p:ext uri="{BB962C8B-B14F-4D97-AF65-F5344CB8AC3E}">
        <p14:creationId xmlns:p14="http://schemas.microsoft.com/office/powerpoint/2010/main" val="15539159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7B6D0C-FF54-4206-A536-D2B029E6CB4C}" type="slidenum">
              <a:rPr lang="en-US" altLang="en-US" smtClean="0"/>
              <a:pPr/>
              <a:t>30</a:t>
            </a:fld>
            <a:endParaRPr lang="en-US" altLang="en-US"/>
          </a:p>
        </p:txBody>
      </p:sp>
    </p:spTree>
    <p:extLst>
      <p:ext uri="{BB962C8B-B14F-4D97-AF65-F5344CB8AC3E}">
        <p14:creationId xmlns:p14="http://schemas.microsoft.com/office/powerpoint/2010/main" val="16009002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7B6D0C-FF54-4206-A536-D2B029E6CB4C}" type="slidenum">
              <a:rPr lang="en-US" altLang="en-US" smtClean="0"/>
              <a:pPr/>
              <a:t>31</a:t>
            </a:fld>
            <a:endParaRPr lang="en-US" altLang="en-US"/>
          </a:p>
        </p:txBody>
      </p:sp>
    </p:spTree>
    <p:extLst>
      <p:ext uri="{BB962C8B-B14F-4D97-AF65-F5344CB8AC3E}">
        <p14:creationId xmlns:p14="http://schemas.microsoft.com/office/powerpoint/2010/main" val="4752976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7B6D0C-FF54-4206-A536-D2B029E6CB4C}" type="slidenum">
              <a:rPr lang="en-US" altLang="en-US" smtClean="0"/>
              <a:pPr/>
              <a:t>32</a:t>
            </a:fld>
            <a:endParaRPr lang="en-US" altLang="en-US"/>
          </a:p>
        </p:txBody>
      </p:sp>
    </p:spTree>
    <p:extLst>
      <p:ext uri="{BB962C8B-B14F-4D97-AF65-F5344CB8AC3E}">
        <p14:creationId xmlns:p14="http://schemas.microsoft.com/office/powerpoint/2010/main" val="19659028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7B6D0C-FF54-4206-A536-D2B029E6CB4C}" type="slidenum">
              <a:rPr lang="en-US" altLang="en-US" smtClean="0"/>
              <a:pPr/>
              <a:t>33</a:t>
            </a:fld>
            <a:endParaRPr lang="en-US" altLang="en-US"/>
          </a:p>
        </p:txBody>
      </p:sp>
    </p:spTree>
    <p:extLst>
      <p:ext uri="{BB962C8B-B14F-4D97-AF65-F5344CB8AC3E}">
        <p14:creationId xmlns:p14="http://schemas.microsoft.com/office/powerpoint/2010/main" val="21194637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7B6D0C-FF54-4206-A536-D2B029E6CB4C}" type="slidenum">
              <a:rPr lang="en-US" altLang="en-US" smtClean="0"/>
              <a:pPr/>
              <a:t>34</a:t>
            </a:fld>
            <a:endParaRPr lang="en-US" altLang="en-US"/>
          </a:p>
        </p:txBody>
      </p:sp>
    </p:spTree>
    <p:extLst>
      <p:ext uri="{BB962C8B-B14F-4D97-AF65-F5344CB8AC3E}">
        <p14:creationId xmlns:p14="http://schemas.microsoft.com/office/powerpoint/2010/main" val="9821151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7B6D0C-FF54-4206-A536-D2B029E6CB4C}" type="slidenum">
              <a:rPr lang="en-US" altLang="en-US" smtClean="0"/>
              <a:pPr/>
              <a:t>35</a:t>
            </a:fld>
            <a:endParaRPr lang="en-US" altLang="en-US"/>
          </a:p>
        </p:txBody>
      </p:sp>
    </p:spTree>
    <p:extLst>
      <p:ext uri="{BB962C8B-B14F-4D97-AF65-F5344CB8AC3E}">
        <p14:creationId xmlns:p14="http://schemas.microsoft.com/office/powerpoint/2010/main" val="38093529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7B6D0C-FF54-4206-A536-D2B029E6CB4C}" type="slidenum">
              <a:rPr lang="en-US" altLang="en-US" smtClean="0"/>
              <a:pPr/>
              <a:t>36</a:t>
            </a:fld>
            <a:endParaRPr lang="en-US" altLang="en-US"/>
          </a:p>
        </p:txBody>
      </p:sp>
    </p:spTree>
    <p:extLst>
      <p:ext uri="{BB962C8B-B14F-4D97-AF65-F5344CB8AC3E}">
        <p14:creationId xmlns:p14="http://schemas.microsoft.com/office/powerpoint/2010/main" val="18926238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7B6D0C-FF54-4206-A536-D2B029E6CB4C}" type="slidenum">
              <a:rPr lang="en-US" altLang="en-US" smtClean="0"/>
              <a:pPr/>
              <a:t>37</a:t>
            </a:fld>
            <a:endParaRPr lang="en-US" altLang="en-US"/>
          </a:p>
        </p:txBody>
      </p:sp>
    </p:spTree>
    <p:extLst>
      <p:ext uri="{BB962C8B-B14F-4D97-AF65-F5344CB8AC3E}">
        <p14:creationId xmlns:p14="http://schemas.microsoft.com/office/powerpoint/2010/main" val="3103833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7B6D0C-FF54-4206-A536-D2B029E6CB4C}" type="slidenum">
              <a:rPr lang="en-US" altLang="en-US" smtClean="0"/>
              <a:pPr/>
              <a:t>38</a:t>
            </a:fld>
            <a:endParaRPr lang="en-US" altLang="en-US"/>
          </a:p>
        </p:txBody>
      </p:sp>
    </p:spTree>
    <p:extLst>
      <p:ext uri="{BB962C8B-B14F-4D97-AF65-F5344CB8AC3E}">
        <p14:creationId xmlns:p14="http://schemas.microsoft.com/office/powerpoint/2010/main" val="6667909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7B6D0C-FF54-4206-A536-D2B029E6CB4C}" type="slidenum">
              <a:rPr lang="en-US" altLang="en-US" smtClean="0"/>
              <a:pPr/>
              <a:t>39</a:t>
            </a:fld>
            <a:endParaRPr lang="en-US" altLang="en-US"/>
          </a:p>
        </p:txBody>
      </p:sp>
    </p:spTree>
    <p:extLst>
      <p:ext uri="{BB962C8B-B14F-4D97-AF65-F5344CB8AC3E}">
        <p14:creationId xmlns:p14="http://schemas.microsoft.com/office/powerpoint/2010/main" val="25137139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7B6D0C-FF54-4206-A536-D2B029E6CB4C}" type="slidenum">
              <a:rPr lang="en-US" altLang="en-US" smtClean="0"/>
              <a:pPr/>
              <a:t>40</a:t>
            </a:fld>
            <a:endParaRPr lang="en-US" altLang="en-US"/>
          </a:p>
        </p:txBody>
      </p:sp>
    </p:spTree>
    <p:extLst>
      <p:ext uri="{BB962C8B-B14F-4D97-AF65-F5344CB8AC3E}">
        <p14:creationId xmlns:p14="http://schemas.microsoft.com/office/powerpoint/2010/main" val="40210854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7B6D0C-FF54-4206-A536-D2B029E6CB4C}" type="slidenum">
              <a:rPr lang="en-US" altLang="en-US" smtClean="0"/>
              <a:pPr/>
              <a:t>41</a:t>
            </a:fld>
            <a:endParaRPr lang="en-US" altLang="en-US"/>
          </a:p>
        </p:txBody>
      </p:sp>
    </p:spTree>
    <p:extLst>
      <p:ext uri="{BB962C8B-B14F-4D97-AF65-F5344CB8AC3E}">
        <p14:creationId xmlns:p14="http://schemas.microsoft.com/office/powerpoint/2010/main" val="9338587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7B6D0C-FF54-4206-A536-D2B029E6CB4C}" type="slidenum">
              <a:rPr lang="en-US" altLang="en-US" smtClean="0"/>
              <a:pPr/>
              <a:t>42</a:t>
            </a:fld>
            <a:endParaRPr lang="en-US" altLang="en-US"/>
          </a:p>
        </p:txBody>
      </p:sp>
    </p:spTree>
    <p:extLst>
      <p:ext uri="{BB962C8B-B14F-4D97-AF65-F5344CB8AC3E}">
        <p14:creationId xmlns:p14="http://schemas.microsoft.com/office/powerpoint/2010/main" val="17226515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7B6D0C-FF54-4206-A536-D2B029E6CB4C}" type="slidenum">
              <a:rPr lang="en-US" altLang="en-US" smtClean="0"/>
              <a:pPr/>
              <a:t>43</a:t>
            </a:fld>
            <a:endParaRPr lang="en-US" altLang="en-US"/>
          </a:p>
        </p:txBody>
      </p:sp>
    </p:spTree>
    <p:extLst>
      <p:ext uri="{BB962C8B-B14F-4D97-AF65-F5344CB8AC3E}">
        <p14:creationId xmlns:p14="http://schemas.microsoft.com/office/powerpoint/2010/main" val="27842631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7B6D0C-FF54-4206-A536-D2B029E6CB4C}" type="slidenum">
              <a:rPr lang="en-US" altLang="en-US" smtClean="0"/>
              <a:pPr/>
              <a:t>44</a:t>
            </a:fld>
            <a:endParaRPr lang="en-US" altLang="en-US"/>
          </a:p>
        </p:txBody>
      </p:sp>
    </p:spTree>
    <p:extLst>
      <p:ext uri="{BB962C8B-B14F-4D97-AF65-F5344CB8AC3E}">
        <p14:creationId xmlns:p14="http://schemas.microsoft.com/office/powerpoint/2010/main" val="8924634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7B6D0C-FF54-4206-A536-D2B029E6CB4C}" type="slidenum">
              <a:rPr lang="en-US" altLang="en-US" smtClean="0"/>
              <a:pPr/>
              <a:t>45</a:t>
            </a:fld>
            <a:endParaRPr lang="en-US" altLang="en-US"/>
          </a:p>
        </p:txBody>
      </p:sp>
    </p:spTree>
    <p:extLst>
      <p:ext uri="{BB962C8B-B14F-4D97-AF65-F5344CB8AC3E}">
        <p14:creationId xmlns:p14="http://schemas.microsoft.com/office/powerpoint/2010/main" val="20718964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7B6D0C-FF54-4206-A536-D2B029E6CB4C}" type="slidenum">
              <a:rPr lang="en-US" altLang="en-US" smtClean="0"/>
              <a:pPr/>
              <a:t>46</a:t>
            </a:fld>
            <a:endParaRPr lang="en-US" altLang="en-US"/>
          </a:p>
        </p:txBody>
      </p:sp>
    </p:spTree>
    <p:extLst>
      <p:ext uri="{BB962C8B-B14F-4D97-AF65-F5344CB8AC3E}">
        <p14:creationId xmlns:p14="http://schemas.microsoft.com/office/powerpoint/2010/main" val="18579772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7B6D0C-FF54-4206-A536-D2B029E6CB4C}" type="slidenum">
              <a:rPr lang="en-US" altLang="en-US" smtClean="0"/>
              <a:pPr/>
              <a:t>47</a:t>
            </a:fld>
            <a:endParaRPr lang="en-US" altLang="en-US"/>
          </a:p>
        </p:txBody>
      </p:sp>
    </p:spTree>
    <p:extLst>
      <p:ext uri="{BB962C8B-B14F-4D97-AF65-F5344CB8AC3E}">
        <p14:creationId xmlns:p14="http://schemas.microsoft.com/office/powerpoint/2010/main" val="148007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7B6D0C-FF54-4206-A536-D2B029E6CB4C}" type="slidenum">
              <a:rPr lang="en-US" altLang="en-US" smtClean="0"/>
              <a:pPr/>
              <a:t>48</a:t>
            </a:fld>
            <a:endParaRPr lang="en-US" altLang="en-US"/>
          </a:p>
        </p:txBody>
      </p:sp>
    </p:spTree>
    <p:extLst>
      <p:ext uri="{BB962C8B-B14F-4D97-AF65-F5344CB8AC3E}">
        <p14:creationId xmlns:p14="http://schemas.microsoft.com/office/powerpoint/2010/main" val="26960939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7B6D0C-FF54-4206-A536-D2B029E6CB4C}" type="slidenum">
              <a:rPr lang="en-US" altLang="en-US" smtClean="0"/>
              <a:pPr/>
              <a:t>49</a:t>
            </a:fld>
            <a:endParaRPr lang="en-US" altLang="en-US"/>
          </a:p>
        </p:txBody>
      </p:sp>
    </p:spTree>
    <p:extLst>
      <p:ext uri="{BB962C8B-B14F-4D97-AF65-F5344CB8AC3E}">
        <p14:creationId xmlns:p14="http://schemas.microsoft.com/office/powerpoint/2010/main" val="38006163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7B6D0C-FF54-4206-A536-D2B029E6CB4C}" type="slidenum">
              <a:rPr lang="en-US" altLang="en-US" smtClean="0"/>
              <a:pPr/>
              <a:t>50</a:t>
            </a:fld>
            <a:endParaRPr lang="en-US" altLang="en-US"/>
          </a:p>
        </p:txBody>
      </p:sp>
    </p:spTree>
    <p:extLst>
      <p:ext uri="{BB962C8B-B14F-4D97-AF65-F5344CB8AC3E}">
        <p14:creationId xmlns:p14="http://schemas.microsoft.com/office/powerpoint/2010/main" val="9291613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7B6D0C-FF54-4206-A536-D2B029E6CB4C}" type="slidenum">
              <a:rPr lang="en-US" altLang="en-US" smtClean="0"/>
              <a:pPr/>
              <a:t>51</a:t>
            </a:fld>
            <a:endParaRPr lang="en-US" altLang="en-US"/>
          </a:p>
        </p:txBody>
      </p:sp>
    </p:spTree>
    <p:extLst>
      <p:ext uri="{BB962C8B-B14F-4D97-AF65-F5344CB8AC3E}">
        <p14:creationId xmlns:p14="http://schemas.microsoft.com/office/powerpoint/2010/main" val="27600585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7B6D0C-FF54-4206-A536-D2B029E6CB4C}" type="slidenum">
              <a:rPr lang="en-US" altLang="en-US" smtClean="0"/>
              <a:pPr/>
              <a:t>52</a:t>
            </a:fld>
            <a:endParaRPr lang="en-US" altLang="en-US"/>
          </a:p>
        </p:txBody>
      </p:sp>
    </p:spTree>
    <p:extLst>
      <p:ext uri="{BB962C8B-B14F-4D97-AF65-F5344CB8AC3E}">
        <p14:creationId xmlns:p14="http://schemas.microsoft.com/office/powerpoint/2010/main" val="14798477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7B6D0C-FF54-4206-A536-D2B029E6CB4C}" type="slidenum">
              <a:rPr lang="en-US" altLang="en-US" smtClean="0"/>
              <a:pPr/>
              <a:t>53</a:t>
            </a:fld>
            <a:endParaRPr lang="en-US" altLang="en-US"/>
          </a:p>
        </p:txBody>
      </p:sp>
    </p:spTree>
    <p:extLst>
      <p:ext uri="{BB962C8B-B14F-4D97-AF65-F5344CB8AC3E}">
        <p14:creationId xmlns:p14="http://schemas.microsoft.com/office/powerpoint/2010/main" val="25174592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7B6D0C-FF54-4206-A536-D2B029E6CB4C}" type="slidenum">
              <a:rPr lang="en-US" altLang="en-US" smtClean="0"/>
              <a:pPr/>
              <a:t>54</a:t>
            </a:fld>
            <a:endParaRPr lang="en-US" altLang="en-US"/>
          </a:p>
        </p:txBody>
      </p:sp>
    </p:spTree>
    <p:extLst>
      <p:ext uri="{BB962C8B-B14F-4D97-AF65-F5344CB8AC3E}">
        <p14:creationId xmlns:p14="http://schemas.microsoft.com/office/powerpoint/2010/main" val="36916040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7B6D0C-FF54-4206-A536-D2B029E6CB4C}" type="slidenum">
              <a:rPr lang="en-US" altLang="en-US" smtClean="0"/>
              <a:pPr/>
              <a:t>55</a:t>
            </a:fld>
            <a:endParaRPr lang="en-US" altLang="en-US"/>
          </a:p>
        </p:txBody>
      </p:sp>
    </p:spTree>
    <p:extLst>
      <p:ext uri="{BB962C8B-B14F-4D97-AF65-F5344CB8AC3E}">
        <p14:creationId xmlns:p14="http://schemas.microsoft.com/office/powerpoint/2010/main" val="41851495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7B6D0C-FF54-4206-A536-D2B029E6CB4C}" type="slidenum">
              <a:rPr lang="en-US" altLang="en-US" smtClean="0"/>
              <a:pPr/>
              <a:t>56</a:t>
            </a:fld>
            <a:endParaRPr lang="en-US" altLang="en-US"/>
          </a:p>
        </p:txBody>
      </p:sp>
    </p:spTree>
    <p:extLst>
      <p:ext uri="{BB962C8B-B14F-4D97-AF65-F5344CB8AC3E}">
        <p14:creationId xmlns:p14="http://schemas.microsoft.com/office/powerpoint/2010/main" val="24160038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7B6D0C-FF54-4206-A536-D2B029E6CB4C}" type="slidenum">
              <a:rPr lang="en-US" altLang="en-US" smtClean="0"/>
              <a:pPr/>
              <a:t>57</a:t>
            </a:fld>
            <a:endParaRPr lang="en-US" altLang="en-US"/>
          </a:p>
        </p:txBody>
      </p:sp>
    </p:spTree>
    <p:extLst>
      <p:ext uri="{BB962C8B-B14F-4D97-AF65-F5344CB8AC3E}">
        <p14:creationId xmlns:p14="http://schemas.microsoft.com/office/powerpoint/2010/main" val="20790726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7B6D0C-FF54-4206-A536-D2B029E6CB4C}" type="slidenum">
              <a:rPr lang="en-US" altLang="en-US" smtClean="0"/>
              <a:pPr/>
              <a:t>58</a:t>
            </a:fld>
            <a:endParaRPr lang="en-US" altLang="en-US"/>
          </a:p>
        </p:txBody>
      </p:sp>
    </p:spTree>
    <p:extLst>
      <p:ext uri="{BB962C8B-B14F-4D97-AF65-F5344CB8AC3E}">
        <p14:creationId xmlns:p14="http://schemas.microsoft.com/office/powerpoint/2010/main" val="264133071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7B6D0C-FF54-4206-A536-D2B029E6CB4C}" type="slidenum">
              <a:rPr lang="en-US" altLang="en-US" smtClean="0"/>
              <a:pPr/>
              <a:t>59</a:t>
            </a:fld>
            <a:endParaRPr lang="en-US" altLang="en-US"/>
          </a:p>
        </p:txBody>
      </p:sp>
    </p:spTree>
    <p:extLst>
      <p:ext uri="{BB962C8B-B14F-4D97-AF65-F5344CB8AC3E}">
        <p14:creationId xmlns:p14="http://schemas.microsoft.com/office/powerpoint/2010/main" val="25776360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5C0AF812-9D61-457C-80D3-DB58C7EB084A}"/>
              </a:ext>
            </a:extLst>
          </p:cNvPr>
          <p:cNvSpPr>
            <a:spLocks noGrp="1"/>
          </p:cNvSpPr>
          <p:nvPr>
            <p:ph type="dt" sz="half" idx="10"/>
          </p:nvPr>
        </p:nvSpPr>
        <p:spPr/>
        <p:txBody>
          <a:bodyPr/>
          <a:lstStyle>
            <a:lvl1pPr>
              <a:defRPr/>
            </a:lvl1pPr>
          </a:lstStyle>
          <a:p>
            <a:pPr>
              <a:defRPr/>
            </a:pPr>
            <a:fld id="{4A0B4D7E-93C2-468A-AA35-81CA1579A984}" type="datetime1">
              <a:rPr lang="en-US" smtClean="0"/>
              <a:t>5/25/2026</a:t>
            </a:fld>
            <a:endParaRPr lang="en-US" dirty="0"/>
          </a:p>
        </p:txBody>
      </p:sp>
      <p:sp>
        <p:nvSpPr>
          <p:cNvPr id="5" name="Footer Placeholder 4">
            <a:extLst>
              <a:ext uri="{FF2B5EF4-FFF2-40B4-BE49-F238E27FC236}">
                <a16:creationId xmlns:a16="http://schemas.microsoft.com/office/drawing/2014/main" id="{9F21EB7E-C0E8-4AD6-A0CA-1D26A6A48CED}"/>
              </a:ext>
            </a:extLst>
          </p:cNvPr>
          <p:cNvSpPr>
            <a:spLocks noGrp="1"/>
          </p:cNvSpPr>
          <p:nvPr>
            <p:ph type="ftr" sz="quarter" idx="11"/>
          </p:nvPr>
        </p:nvSpPr>
        <p:spPr/>
        <p:txBody>
          <a:bodyPr/>
          <a:lstStyle>
            <a:lvl1pPr>
              <a:defRPr/>
            </a:lvl1pPr>
          </a:lstStyle>
          <a:p>
            <a:pPr>
              <a:defRPr/>
            </a:pPr>
            <a:r>
              <a:rPr lang="en-US"/>
              <a:t>Prof. Abdallah Ali-Nakyea, PhD</a:t>
            </a:r>
          </a:p>
        </p:txBody>
      </p:sp>
      <p:sp>
        <p:nvSpPr>
          <p:cNvPr id="6" name="Slide Number Placeholder 5">
            <a:extLst>
              <a:ext uri="{FF2B5EF4-FFF2-40B4-BE49-F238E27FC236}">
                <a16:creationId xmlns:a16="http://schemas.microsoft.com/office/drawing/2014/main" id="{30B92AE5-BFA1-4366-94B1-89766E2161E8}"/>
              </a:ext>
            </a:extLst>
          </p:cNvPr>
          <p:cNvSpPr>
            <a:spLocks noGrp="1"/>
          </p:cNvSpPr>
          <p:nvPr>
            <p:ph type="sldNum" sz="quarter" idx="12"/>
          </p:nvPr>
        </p:nvSpPr>
        <p:spPr/>
        <p:txBody>
          <a:bodyPr/>
          <a:lstStyle>
            <a:lvl1pPr>
              <a:defRPr/>
            </a:lvl1pPr>
          </a:lstStyle>
          <a:p>
            <a:fld id="{F47CFDEE-82CD-47A7-A262-19DA6657735B}" type="slidenum">
              <a:rPr lang="en-US" altLang="en-US"/>
              <a:pPr/>
              <a:t>‹#›</a:t>
            </a:fld>
            <a:endParaRPr lang="en-US" altLang="en-US"/>
          </a:p>
        </p:txBody>
      </p:sp>
    </p:spTree>
    <p:extLst>
      <p:ext uri="{BB962C8B-B14F-4D97-AF65-F5344CB8AC3E}">
        <p14:creationId xmlns:p14="http://schemas.microsoft.com/office/powerpoint/2010/main" val="3719427832"/>
      </p:ext>
    </p:extLst>
  </p:cSld>
  <p:clrMapOvr>
    <a:masterClrMapping/>
  </p:clrMapOvr>
  <p:transition>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97FE5C-0270-491B-910F-3A447E0B4324}"/>
              </a:ext>
            </a:extLst>
          </p:cNvPr>
          <p:cNvSpPr>
            <a:spLocks noGrp="1"/>
          </p:cNvSpPr>
          <p:nvPr>
            <p:ph type="dt" sz="half" idx="10"/>
          </p:nvPr>
        </p:nvSpPr>
        <p:spPr/>
        <p:txBody>
          <a:bodyPr/>
          <a:lstStyle>
            <a:lvl1pPr>
              <a:defRPr/>
            </a:lvl1pPr>
          </a:lstStyle>
          <a:p>
            <a:pPr>
              <a:defRPr/>
            </a:pPr>
            <a:fld id="{44D9B490-8222-4C23-AEA1-5F82E1497181}" type="datetime1">
              <a:rPr lang="en-US" smtClean="0"/>
              <a:t>5/25/2026</a:t>
            </a:fld>
            <a:endParaRPr lang="en-US" dirty="0"/>
          </a:p>
        </p:txBody>
      </p:sp>
      <p:sp>
        <p:nvSpPr>
          <p:cNvPr id="5" name="Footer Placeholder 4">
            <a:extLst>
              <a:ext uri="{FF2B5EF4-FFF2-40B4-BE49-F238E27FC236}">
                <a16:creationId xmlns:a16="http://schemas.microsoft.com/office/drawing/2014/main" id="{4212859D-BEE7-4BEF-87ED-36A43EC3D210}"/>
              </a:ext>
            </a:extLst>
          </p:cNvPr>
          <p:cNvSpPr>
            <a:spLocks noGrp="1"/>
          </p:cNvSpPr>
          <p:nvPr>
            <p:ph type="ftr" sz="quarter" idx="11"/>
          </p:nvPr>
        </p:nvSpPr>
        <p:spPr/>
        <p:txBody>
          <a:bodyPr/>
          <a:lstStyle>
            <a:lvl1pPr>
              <a:defRPr/>
            </a:lvl1pPr>
          </a:lstStyle>
          <a:p>
            <a:pPr>
              <a:defRPr/>
            </a:pPr>
            <a:r>
              <a:rPr lang="en-US"/>
              <a:t>Prof. Abdallah Ali-Nakyea, PhD</a:t>
            </a:r>
          </a:p>
        </p:txBody>
      </p:sp>
      <p:sp>
        <p:nvSpPr>
          <p:cNvPr id="6" name="Slide Number Placeholder 5">
            <a:extLst>
              <a:ext uri="{FF2B5EF4-FFF2-40B4-BE49-F238E27FC236}">
                <a16:creationId xmlns:a16="http://schemas.microsoft.com/office/drawing/2014/main" id="{5B0ED378-ECD5-4FD5-A7E3-BBF9BC539D4E}"/>
              </a:ext>
            </a:extLst>
          </p:cNvPr>
          <p:cNvSpPr>
            <a:spLocks noGrp="1"/>
          </p:cNvSpPr>
          <p:nvPr>
            <p:ph type="sldNum" sz="quarter" idx="12"/>
          </p:nvPr>
        </p:nvSpPr>
        <p:spPr/>
        <p:txBody>
          <a:bodyPr/>
          <a:lstStyle>
            <a:lvl1pPr>
              <a:defRPr/>
            </a:lvl1pPr>
          </a:lstStyle>
          <a:p>
            <a:fld id="{669B9FBC-0170-41D4-8FB7-5735A17F9AC8}" type="slidenum">
              <a:rPr lang="en-US" altLang="en-US"/>
              <a:pPr/>
              <a:t>‹#›</a:t>
            </a:fld>
            <a:endParaRPr lang="en-US" altLang="en-US"/>
          </a:p>
        </p:txBody>
      </p:sp>
    </p:spTree>
    <p:extLst>
      <p:ext uri="{BB962C8B-B14F-4D97-AF65-F5344CB8AC3E}">
        <p14:creationId xmlns:p14="http://schemas.microsoft.com/office/powerpoint/2010/main" val="4273396270"/>
      </p:ext>
    </p:extLst>
  </p:cSld>
  <p:clrMapOvr>
    <a:masterClrMapping/>
  </p:clrMapOvr>
  <p:transition>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E5F3385-61C6-4849-8307-64E5AA4B004C}"/>
              </a:ext>
            </a:extLst>
          </p:cNvPr>
          <p:cNvSpPr>
            <a:spLocks noGrp="1"/>
          </p:cNvSpPr>
          <p:nvPr>
            <p:ph type="dt" sz="half" idx="10"/>
          </p:nvPr>
        </p:nvSpPr>
        <p:spPr/>
        <p:txBody>
          <a:bodyPr/>
          <a:lstStyle>
            <a:lvl1pPr>
              <a:defRPr/>
            </a:lvl1pPr>
          </a:lstStyle>
          <a:p>
            <a:pPr>
              <a:defRPr/>
            </a:pPr>
            <a:fld id="{43236A71-F64E-480F-A6EF-94D9CE6D8B8F}" type="datetime1">
              <a:rPr lang="en-US" smtClean="0"/>
              <a:t>5/25/2026</a:t>
            </a:fld>
            <a:endParaRPr lang="en-US" dirty="0"/>
          </a:p>
        </p:txBody>
      </p:sp>
      <p:sp>
        <p:nvSpPr>
          <p:cNvPr id="5" name="Footer Placeholder 4">
            <a:extLst>
              <a:ext uri="{FF2B5EF4-FFF2-40B4-BE49-F238E27FC236}">
                <a16:creationId xmlns:a16="http://schemas.microsoft.com/office/drawing/2014/main" id="{E0B5C829-EDAC-4998-AD6A-D91B078E5092}"/>
              </a:ext>
            </a:extLst>
          </p:cNvPr>
          <p:cNvSpPr>
            <a:spLocks noGrp="1"/>
          </p:cNvSpPr>
          <p:nvPr>
            <p:ph type="ftr" sz="quarter" idx="11"/>
          </p:nvPr>
        </p:nvSpPr>
        <p:spPr/>
        <p:txBody>
          <a:bodyPr/>
          <a:lstStyle>
            <a:lvl1pPr>
              <a:defRPr/>
            </a:lvl1pPr>
          </a:lstStyle>
          <a:p>
            <a:pPr>
              <a:defRPr/>
            </a:pPr>
            <a:r>
              <a:rPr lang="en-US"/>
              <a:t>Prof. Abdallah Ali-Nakyea, PhD</a:t>
            </a:r>
          </a:p>
        </p:txBody>
      </p:sp>
      <p:sp>
        <p:nvSpPr>
          <p:cNvPr id="6" name="Slide Number Placeholder 5">
            <a:extLst>
              <a:ext uri="{FF2B5EF4-FFF2-40B4-BE49-F238E27FC236}">
                <a16:creationId xmlns:a16="http://schemas.microsoft.com/office/drawing/2014/main" id="{C602220F-40C6-4326-901E-F0E10D893138}"/>
              </a:ext>
            </a:extLst>
          </p:cNvPr>
          <p:cNvSpPr>
            <a:spLocks noGrp="1"/>
          </p:cNvSpPr>
          <p:nvPr>
            <p:ph type="sldNum" sz="quarter" idx="12"/>
          </p:nvPr>
        </p:nvSpPr>
        <p:spPr/>
        <p:txBody>
          <a:bodyPr/>
          <a:lstStyle>
            <a:lvl1pPr>
              <a:defRPr/>
            </a:lvl1pPr>
          </a:lstStyle>
          <a:p>
            <a:fld id="{D9147A05-4390-44A1-A822-732E0089F24A}" type="slidenum">
              <a:rPr lang="en-US" altLang="en-US"/>
              <a:pPr/>
              <a:t>‹#›</a:t>
            </a:fld>
            <a:endParaRPr lang="en-US" altLang="en-US"/>
          </a:p>
        </p:txBody>
      </p:sp>
    </p:spTree>
    <p:extLst>
      <p:ext uri="{BB962C8B-B14F-4D97-AF65-F5344CB8AC3E}">
        <p14:creationId xmlns:p14="http://schemas.microsoft.com/office/powerpoint/2010/main" val="1767339790"/>
      </p:ext>
    </p:extLst>
  </p:cSld>
  <p:clrMapOvr>
    <a:masterClrMapping/>
  </p:clrMapOvr>
  <p:transition>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10AA24F6-A49A-404F-9213-AB9D1A822E81}"/>
              </a:ext>
            </a:extLst>
          </p:cNvPr>
          <p:cNvSpPr>
            <a:spLocks noGrp="1"/>
          </p:cNvSpPr>
          <p:nvPr>
            <p:ph type="dt" sz="half" idx="10"/>
          </p:nvPr>
        </p:nvSpPr>
        <p:spPr/>
        <p:txBody>
          <a:bodyPr/>
          <a:lstStyle>
            <a:lvl1pPr>
              <a:defRPr/>
            </a:lvl1pPr>
          </a:lstStyle>
          <a:p>
            <a:pPr>
              <a:defRPr/>
            </a:pPr>
            <a:fld id="{0A4472AC-D1DF-4513-B4D4-8ED919F862AC}" type="datetime1">
              <a:rPr lang="en-US" smtClean="0"/>
              <a:t>5/25/2026</a:t>
            </a:fld>
            <a:endParaRPr lang="en-US" dirty="0"/>
          </a:p>
        </p:txBody>
      </p:sp>
      <p:sp>
        <p:nvSpPr>
          <p:cNvPr id="6" name="Footer Placeholder 4">
            <a:extLst>
              <a:ext uri="{FF2B5EF4-FFF2-40B4-BE49-F238E27FC236}">
                <a16:creationId xmlns:a16="http://schemas.microsoft.com/office/drawing/2014/main" id="{B3F89E41-C8C2-4801-A8E8-63CEBD02080B}"/>
              </a:ext>
            </a:extLst>
          </p:cNvPr>
          <p:cNvSpPr>
            <a:spLocks noGrp="1"/>
          </p:cNvSpPr>
          <p:nvPr>
            <p:ph type="ftr" sz="quarter" idx="11"/>
          </p:nvPr>
        </p:nvSpPr>
        <p:spPr/>
        <p:txBody>
          <a:bodyPr/>
          <a:lstStyle>
            <a:lvl1pPr>
              <a:defRPr/>
            </a:lvl1pPr>
          </a:lstStyle>
          <a:p>
            <a:pPr>
              <a:defRPr/>
            </a:pPr>
            <a:r>
              <a:rPr lang="en-US"/>
              <a:t>Prof. Abdallah Ali-Nakyea, PhD</a:t>
            </a:r>
          </a:p>
        </p:txBody>
      </p:sp>
      <p:sp>
        <p:nvSpPr>
          <p:cNvPr id="7" name="Slide Number Placeholder 5">
            <a:extLst>
              <a:ext uri="{FF2B5EF4-FFF2-40B4-BE49-F238E27FC236}">
                <a16:creationId xmlns:a16="http://schemas.microsoft.com/office/drawing/2014/main" id="{BE6B547A-A0CF-4188-B4B9-4B03C62BC7C1}"/>
              </a:ext>
            </a:extLst>
          </p:cNvPr>
          <p:cNvSpPr>
            <a:spLocks noGrp="1"/>
          </p:cNvSpPr>
          <p:nvPr>
            <p:ph type="sldNum" sz="quarter" idx="12"/>
          </p:nvPr>
        </p:nvSpPr>
        <p:spPr/>
        <p:txBody>
          <a:bodyPr/>
          <a:lstStyle>
            <a:lvl1pPr>
              <a:defRPr/>
            </a:lvl1pPr>
          </a:lstStyle>
          <a:p>
            <a:fld id="{88919671-38E8-4847-A581-F632FDCFC7BA}" type="slidenum">
              <a:rPr lang="en-US" altLang="en-US"/>
              <a:pPr/>
              <a:t>‹#›</a:t>
            </a:fld>
            <a:endParaRPr lang="en-US" altLang="en-US"/>
          </a:p>
        </p:txBody>
      </p:sp>
    </p:spTree>
    <p:extLst>
      <p:ext uri="{BB962C8B-B14F-4D97-AF65-F5344CB8AC3E}">
        <p14:creationId xmlns:p14="http://schemas.microsoft.com/office/powerpoint/2010/main" val="3236160586"/>
      </p:ext>
    </p:extLst>
  </p:cSld>
  <p:clrMapOvr>
    <a:masterClrMapping/>
  </p:clrMapOvr>
  <p:transition>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A51A2383-7811-45A8-B0F5-BC2CE4512A88}"/>
              </a:ext>
            </a:extLst>
          </p:cNvPr>
          <p:cNvSpPr>
            <a:spLocks noGrp="1"/>
          </p:cNvSpPr>
          <p:nvPr>
            <p:ph type="dt" sz="half" idx="10"/>
          </p:nvPr>
        </p:nvSpPr>
        <p:spPr/>
        <p:txBody>
          <a:bodyPr/>
          <a:lstStyle>
            <a:lvl1pPr>
              <a:defRPr/>
            </a:lvl1pPr>
          </a:lstStyle>
          <a:p>
            <a:pPr>
              <a:defRPr/>
            </a:pPr>
            <a:fld id="{41B9E5AF-F8FA-4BA8-8B36-F84B32F7BA34}" type="datetime1">
              <a:rPr lang="en-US" smtClean="0"/>
              <a:t>5/25/2026</a:t>
            </a:fld>
            <a:endParaRPr lang="en-US" dirty="0"/>
          </a:p>
        </p:txBody>
      </p:sp>
      <p:sp>
        <p:nvSpPr>
          <p:cNvPr id="8" name="Footer Placeholder 4">
            <a:extLst>
              <a:ext uri="{FF2B5EF4-FFF2-40B4-BE49-F238E27FC236}">
                <a16:creationId xmlns:a16="http://schemas.microsoft.com/office/drawing/2014/main" id="{65649C8E-5B0B-4D98-B554-B0BB76B553E1}"/>
              </a:ext>
            </a:extLst>
          </p:cNvPr>
          <p:cNvSpPr>
            <a:spLocks noGrp="1"/>
          </p:cNvSpPr>
          <p:nvPr>
            <p:ph type="ftr" sz="quarter" idx="11"/>
          </p:nvPr>
        </p:nvSpPr>
        <p:spPr/>
        <p:txBody>
          <a:bodyPr/>
          <a:lstStyle>
            <a:lvl1pPr>
              <a:defRPr/>
            </a:lvl1pPr>
          </a:lstStyle>
          <a:p>
            <a:pPr>
              <a:defRPr/>
            </a:pPr>
            <a:r>
              <a:rPr lang="en-US"/>
              <a:t>Prof. Abdallah Ali-Nakyea, PhD</a:t>
            </a:r>
          </a:p>
        </p:txBody>
      </p:sp>
      <p:sp>
        <p:nvSpPr>
          <p:cNvPr id="9" name="Slide Number Placeholder 5">
            <a:extLst>
              <a:ext uri="{FF2B5EF4-FFF2-40B4-BE49-F238E27FC236}">
                <a16:creationId xmlns:a16="http://schemas.microsoft.com/office/drawing/2014/main" id="{C09400ED-FF52-4455-9B2F-F000E958B0F6}"/>
              </a:ext>
            </a:extLst>
          </p:cNvPr>
          <p:cNvSpPr>
            <a:spLocks noGrp="1"/>
          </p:cNvSpPr>
          <p:nvPr>
            <p:ph type="sldNum" sz="quarter" idx="12"/>
          </p:nvPr>
        </p:nvSpPr>
        <p:spPr/>
        <p:txBody>
          <a:bodyPr/>
          <a:lstStyle>
            <a:lvl1pPr>
              <a:defRPr/>
            </a:lvl1pPr>
          </a:lstStyle>
          <a:p>
            <a:fld id="{93A523C1-13D9-435D-8E63-C34F7504C85F}" type="slidenum">
              <a:rPr lang="en-US" altLang="en-US"/>
              <a:pPr/>
              <a:t>‹#›</a:t>
            </a:fld>
            <a:endParaRPr lang="en-US" altLang="en-US"/>
          </a:p>
        </p:txBody>
      </p:sp>
    </p:spTree>
    <p:extLst>
      <p:ext uri="{BB962C8B-B14F-4D97-AF65-F5344CB8AC3E}">
        <p14:creationId xmlns:p14="http://schemas.microsoft.com/office/powerpoint/2010/main" val="15304545"/>
      </p:ext>
    </p:extLst>
  </p:cSld>
  <p:clrMapOvr>
    <a:masterClrMapping/>
  </p:clrMapOvr>
  <p:transition>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D82A6C58-4A68-43AF-A6AB-1C8D90461472}"/>
              </a:ext>
            </a:extLst>
          </p:cNvPr>
          <p:cNvSpPr>
            <a:spLocks noGrp="1"/>
          </p:cNvSpPr>
          <p:nvPr>
            <p:ph type="dt" sz="half" idx="10"/>
          </p:nvPr>
        </p:nvSpPr>
        <p:spPr/>
        <p:txBody>
          <a:bodyPr/>
          <a:lstStyle>
            <a:lvl1pPr>
              <a:defRPr/>
            </a:lvl1pPr>
          </a:lstStyle>
          <a:p>
            <a:pPr>
              <a:defRPr/>
            </a:pPr>
            <a:fld id="{04D5305C-693C-4EAF-8B0B-7AB41198725B}" type="datetime1">
              <a:rPr lang="en-US" smtClean="0"/>
              <a:t>5/25/2026</a:t>
            </a:fld>
            <a:endParaRPr lang="en-US" dirty="0"/>
          </a:p>
        </p:txBody>
      </p:sp>
      <p:sp>
        <p:nvSpPr>
          <p:cNvPr id="4" name="Footer Placeholder 4">
            <a:extLst>
              <a:ext uri="{FF2B5EF4-FFF2-40B4-BE49-F238E27FC236}">
                <a16:creationId xmlns:a16="http://schemas.microsoft.com/office/drawing/2014/main" id="{ED4DC690-7EF0-46A8-8AB7-88C818435E37}"/>
              </a:ext>
            </a:extLst>
          </p:cNvPr>
          <p:cNvSpPr>
            <a:spLocks noGrp="1"/>
          </p:cNvSpPr>
          <p:nvPr>
            <p:ph type="ftr" sz="quarter" idx="11"/>
          </p:nvPr>
        </p:nvSpPr>
        <p:spPr/>
        <p:txBody>
          <a:bodyPr/>
          <a:lstStyle>
            <a:lvl1pPr>
              <a:defRPr/>
            </a:lvl1pPr>
          </a:lstStyle>
          <a:p>
            <a:pPr>
              <a:defRPr/>
            </a:pPr>
            <a:r>
              <a:rPr lang="en-US"/>
              <a:t>Prof. Abdallah Ali-Nakyea, PhD</a:t>
            </a:r>
          </a:p>
        </p:txBody>
      </p:sp>
      <p:sp>
        <p:nvSpPr>
          <p:cNvPr id="5" name="Slide Number Placeholder 5">
            <a:extLst>
              <a:ext uri="{FF2B5EF4-FFF2-40B4-BE49-F238E27FC236}">
                <a16:creationId xmlns:a16="http://schemas.microsoft.com/office/drawing/2014/main" id="{8A9C4BA7-36D2-4CBA-B27C-18049D49AD29}"/>
              </a:ext>
            </a:extLst>
          </p:cNvPr>
          <p:cNvSpPr>
            <a:spLocks noGrp="1"/>
          </p:cNvSpPr>
          <p:nvPr>
            <p:ph type="sldNum" sz="quarter" idx="12"/>
          </p:nvPr>
        </p:nvSpPr>
        <p:spPr/>
        <p:txBody>
          <a:bodyPr/>
          <a:lstStyle>
            <a:lvl1pPr>
              <a:defRPr/>
            </a:lvl1pPr>
          </a:lstStyle>
          <a:p>
            <a:fld id="{E9FF4A25-CC51-44E3-B0C1-A5ECA29D672D}" type="slidenum">
              <a:rPr lang="en-US" altLang="en-US"/>
              <a:pPr/>
              <a:t>‹#›</a:t>
            </a:fld>
            <a:endParaRPr lang="en-US" altLang="en-US"/>
          </a:p>
        </p:txBody>
      </p:sp>
    </p:spTree>
    <p:extLst>
      <p:ext uri="{BB962C8B-B14F-4D97-AF65-F5344CB8AC3E}">
        <p14:creationId xmlns:p14="http://schemas.microsoft.com/office/powerpoint/2010/main" val="816454489"/>
      </p:ext>
    </p:extLst>
  </p:cSld>
  <p:clrMapOvr>
    <a:masterClrMapping/>
  </p:clrMapOvr>
  <p:transition>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43168851-8136-4D51-9139-08BBA6EFCF37}"/>
              </a:ext>
            </a:extLst>
          </p:cNvPr>
          <p:cNvSpPr>
            <a:spLocks noGrp="1"/>
          </p:cNvSpPr>
          <p:nvPr>
            <p:ph type="dt" sz="half" idx="10"/>
          </p:nvPr>
        </p:nvSpPr>
        <p:spPr/>
        <p:txBody>
          <a:bodyPr/>
          <a:lstStyle>
            <a:lvl1pPr>
              <a:defRPr/>
            </a:lvl1pPr>
          </a:lstStyle>
          <a:p>
            <a:pPr>
              <a:defRPr/>
            </a:pPr>
            <a:fld id="{917EF7D4-7EEF-4FF9-A62F-F49091714EA4}" type="datetime1">
              <a:rPr lang="en-US" smtClean="0"/>
              <a:t>5/25/2026</a:t>
            </a:fld>
            <a:endParaRPr lang="en-US" dirty="0"/>
          </a:p>
        </p:txBody>
      </p:sp>
      <p:sp>
        <p:nvSpPr>
          <p:cNvPr id="3" name="Footer Placeholder 4">
            <a:extLst>
              <a:ext uri="{FF2B5EF4-FFF2-40B4-BE49-F238E27FC236}">
                <a16:creationId xmlns:a16="http://schemas.microsoft.com/office/drawing/2014/main" id="{690D7D36-3C6D-4A5B-B082-EE32D59FD876}"/>
              </a:ext>
            </a:extLst>
          </p:cNvPr>
          <p:cNvSpPr>
            <a:spLocks noGrp="1"/>
          </p:cNvSpPr>
          <p:nvPr>
            <p:ph type="ftr" sz="quarter" idx="11"/>
          </p:nvPr>
        </p:nvSpPr>
        <p:spPr/>
        <p:txBody>
          <a:bodyPr/>
          <a:lstStyle>
            <a:lvl1pPr>
              <a:defRPr/>
            </a:lvl1pPr>
          </a:lstStyle>
          <a:p>
            <a:pPr>
              <a:defRPr/>
            </a:pPr>
            <a:r>
              <a:rPr lang="en-US"/>
              <a:t>Prof. Abdallah Ali-Nakyea, PhD</a:t>
            </a:r>
          </a:p>
        </p:txBody>
      </p:sp>
      <p:sp>
        <p:nvSpPr>
          <p:cNvPr id="4" name="Slide Number Placeholder 5">
            <a:extLst>
              <a:ext uri="{FF2B5EF4-FFF2-40B4-BE49-F238E27FC236}">
                <a16:creationId xmlns:a16="http://schemas.microsoft.com/office/drawing/2014/main" id="{759FD52A-19F4-4337-92C7-9CC455786108}"/>
              </a:ext>
            </a:extLst>
          </p:cNvPr>
          <p:cNvSpPr>
            <a:spLocks noGrp="1"/>
          </p:cNvSpPr>
          <p:nvPr>
            <p:ph type="sldNum" sz="quarter" idx="12"/>
          </p:nvPr>
        </p:nvSpPr>
        <p:spPr/>
        <p:txBody>
          <a:bodyPr/>
          <a:lstStyle>
            <a:lvl1pPr>
              <a:defRPr/>
            </a:lvl1pPr>
          </a:lstStyle>
          <a:p>
            <a:fld id="{B81ECB31-5D84-48E1-8460-7AA85BE885D6}" type="slidenum">
              <a:rPr lang="en-US" altLang="en-US"/>
              <a:pPr/>
              <a:t>‹#›</a:t>
            </a:fld>
            <a:endParaRPr lang="en-US" altLang="en-US"/>
          </a:p>
        </p:txBody>
      </p:sp>
    </p:spTree>
    <p:extLst>
      <p:ext uri="{BB962C8B-B14F-4D97-AF65-F5344CB8AC3E}">
        <p14:creationId xmlns:p14="http://schemas.microsoft.com/office/powerpoint/2010/main" val="332606999"/>
      </p:ext>
    </p:extLst>
  </p:cSld>
  <p:clrMapOvr>
    <a:masterClrMapping/>
  </p:clrMapOvr>
  <p:transition>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BA834907-0887-489F-9205-399F738387AB}"/>
              </a:ext>
            </a:extLst>
          </p:cNvPr>
          <p:cNvSpPr>
            <a:spLocks noGrp="1"/>
          </p:cNvSpPr>
          <p:nvPr>
            <p:ph type="dt" sz="half" idx="10"/>
          </p:nvPr>
        </p:nvSpPr>
        <p:spPr/>
        <p:txBody>
          <a:bodyPr/>
          <a:lstStyle>
            <a:lvl1pPr>
              <a:defRPr/>
            </a:lvl1pPr>
          </a:lstStyle>
          <a:p>
            <a:pPr>
              <a:defRPr/>
            </a:pPr>
            <a:fld id="{40ACC7B4-2417-41D2-A8BB-16A48482F8E5}" type="datetime1">
              <a:rPr lang="en-US" smtClean="0"/>
              <a:t>5/25/2026</a:t>
            </a:fld>
            <a:endParaRPr lang="en-US" dirty="0"/>
          </a:p>
        </p:txBody>
      </p:sp>
      <p:sp>
        <p:nvSpPr>
          <p:cNvPr id="6" name="Footer Placeholder 4">
            <a:extLst>
              <a:ext uri="{FF2B5EF4-FFF2-40B4-BE49-F238E27FC236}">
                <a16:creationId xmlns:a16="http://schemas.microsoft.com/office/drawing/2014/main" id="{29935086-C98D-4542-8EAA-F4380974019C}"/>
              </a:ext>
            </a:extLst>
          </p:cNvPr>
          <p:cNvSpPr>
            <a:spLocks noGrp="1"/>
          </p:cNvSpPr>
          <p:nvPr>
            <p:ph type="ftr" sz="quarter" idx="11"/>
          </p:nvPr>
        </p:nvSpPr>
        <p:spPr/>
        <p:txBody>
          <a:bodyPr/>
          <a:lstStyle>
            <a:lvl1pPr>
              <a:defRPr/>
            </a:lvl1pPr>
          </a:lstStyle>
          <a:p>
            <a:pPr>
              <a:defRPr/>
            </a:pPr>
            <a:r>
              <a:rPr lang="en-US"/>
              <a:t>Prof. Abdallah Ali-Nakyea, PhD</a:t>
            </a:r>
          </a:p>
        </p:txBody>
      </p:sp>
      <p:sp>
        <p:nvSpPr>
          <p:cNvPr id="7" name="Slide Number Placeholder 5">
            <a:extLst>
              <a:ext uri="{FF2B5EF4-FFF2-40B4-BE49-F238E27FC236}">
                <a16:creationId xmlns:a16="http://schemas.microsoft.com/office/drawing/2014/main" id="{8E3201CF-CBB9-40A9-B793-836DA720F041}"/>
              </a:ext>
            </a:extLst>
          </p:cNvPr>
          <p:cNvSpPr>
            <a:spLocks noGrp="1"/>
          </p:cNvSpPr>
          <p:nvPr>
            <p:ph type="sldNum" sz="quarter" idx="12"/>
          </p:nvPr>
        </p:nvSpPr>
        <p:spPr/>
        <p:txBody>
          <a:bodyPr/>
          <a:lstStyle>
            <a:lvl1pPr>
              <a:defRPr/>
            </a:lvl1pPr>
          </a:lstStyle>
          <a:p>
            <a:fld id="{0C8EEC2A-7809-4834-BE58-66A54694B2F5}" type="slidenum">
              <a:rPr lang="en-US" altLang="en-US"/>
              <a:pPr/>
              <a:t>‹#›</a:t>
            </a:fld>
            <a:endParaRPr lang="en-US" altLang="en-US"/>
          </a:p>
        </p:txBody>
      </p:sp>
    </p:spTree>
    <p:extLst>
      <p:ext uri="{BB962C8B-B14F-4D97-AF65-F5344CB8AC3E}">
        <p14:creationId xmlns:p14="http://schemas.microsoft.com/office/powerpoint/2010/main" val="1155087924"/>
      </p:ext>
    </p:extLst>
  </p:cSld>
  <p:clrMapOvr>
    <a:masterClrMapping/>
  </p:clrMapOvr>
  <p:transition>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DA3CF2A6-A7B1-4DCA-B73D-B3CAE7AABCEE}"/>
              </a:ext>
            </a:extLst>
          </p:cNvPr>
          <p:cNvSpPr>
            <a:spLocks noGrp="1"/>
          </p:cNvSpPr>
          <p:nvPr>
            <p:ph type="dt" sz="half" idx="10"/>
          </p:nvPr>
        </p:nvSpPr>
        <p:spPr/>
        <p:txBody>
          <a:bodyPr/>
          <a:lstStyle>
            <a:lvl1pPr>
              <a:defRPr/>
            </a:lvl1pPr>
          </a:lstStyle>
          <a:p>
            <a:pPr>
              <a:defRPr/>
            </a:pPr>
            <a:fld id="{4B60626F-B544-4C30-B661-C694639210EF}" type="datetime1">
              <a:rPr lang="en-US" smtClean="0"/>
              <a:t>5/25/2026</a:t>
            </a:fld>
            <a:endParaRPr lang="en-US" dirty="0"/>
          </a:p>
        </p:txBody>
      </p:sp>
      <p:sp>
        <p:nvSpPr>
          <p:cNvPr id="6" name="Footer Placeholder 4">
            <a:extLst>
              <a:ext uri="{FF2B5EF4-FFF2-40B4-BE49-F238E27FC236}">
                <a16:creationId xmlns:a16="http://schemas.microsoft.com/office/drawing/2014/main" id="{911C9B6C-E596-4977-A8A4-9B8987064F73}"/>
              </a:ext>
            </a:extLst>
          </p:cNvPr>
          <p:cNvSpPr>
            <a:spLocks noGrp="1"/>
          </p:cNvSpPr>
          <p:nvPr>
            <p:ph type="ftr" sz="quarter" idx="11"/>
          </p:nvPr>
        </p:nvSpPr>
        <p:spPr/>
        <p:txBody>
          <a:bodyPr/>
          <a:lstStyle>
            <a:lvl1pPr>
              <a:defRPr/>
            </a:lvl1pPr>
          </a:lstStyle>
          <a:p>
            <a:pPr>
              <a:defRPr/>
            </a:pPr>
            <a:r>
              <a:rPr lang="en-US"/>
              <a:t>Prof. Abdallah Ali-Nakyea, PhD</a:t>
            </a:r>
          </a:p>
        </p:txBody>
      </p:sp>
      <p:sp>
        <p:nvSpPr>
          <p:cNvPr id="7" name="Slide Number Placeholder 5">
            <a:extLst>
              <a:ext uri="{FF2B5EF4-FFF2-40B4-BE49-F238E27FC236}">
                <a16:creationId xmlns:a16="http://schemas.microsoft.com/office/drawing/2014/main" id="{91239587-3A3C-48A2-9CDF-7D8C60A5938B}"/>
              </a:ext>
            </a:extLst>
          </p:cNvPr>
          <p:cNvSpPr>
            <a:spLocks noGrp="1"/>
          </p:cNvSpPr>
          <p:nvPr>
            <p:ph type="sldNum" sz="quarter" idx="12"/>
          </p:nvPr>
        </p:nvSpPr>
        <p:spPr/>
        <p:txBody>
          <a:bodyPr/>
          <a:lstStyle>
            <a:lvl1pPr>
              <a:defRPr/>
            </a:lvl1pPr>
          </a:lstStyle>
          <a:p>
            <a:fld id="{06596028-7A20-4F0B-80E7-FD8C21DC0403}" type="slidenum">
              <a:rPr lang="en-US" altLang="en-US"/>
              <a:pPr/>
              <a:t>‹#›</a:t>
            </a:fld>
            <a:endParaRPr lang="en-US" altLang="en-US"/>
          </a:p>
        </p:txBody>
      </p:sp>
    </p:spTree>
    <p:extLst>
      <p:ext uri="{BB962C8B-B14F-4D97-AF65-F5344CB8AC3E}">
        <p14:creationId xmlns:p14="http://schemas.microsoft.com/office/powerpoint/2010/main" val="3197075549"/>
      </p:ext>
    </p:extLst>
  </p:cSld>
  <p:clrMapOvr>
    <a:masterClrMapping/>
  </p:clrMapOvr>
  <p:transition>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4997E7-A842-471B-A229-9629F0B0BB55}"/>
              </a:ext>
            </a:extLst>
          </p:cNvPr>
          <p:cNvSpPr>
            <a:spLocks noGrp="1"/>
          </p:cNvSpPr>
          <p:nvPr>
            <p:ph type="dt" sz="half" idx="10"/>
          </p:nvPr>
        </p:nvSpPr>
        <p:spPr/>
        <p:txBody>
          <a:bodyPr/>
          <a:lstStyle>
            <a:lvl1pPr>
              <a:defRPr/>
            </a:lvl1pPr>
          </a:lstStyle>
          <a:p>
            <a:pPr>
              <a:defRPr/>
            </a:pPr>
            <a:fld id="{E4E3FE14-C874-4CD6-87CB-D3B130A4BF6D}" type="datetime1">
              <a:rPr lang="en-US" smtClean="0"/>
              <a:t>5/25/2026</a:t>
            </a:fld>
            <a:endParaRPr lang="en-US" dirty="0"/>
          </a:p>
        </p:txBody>
      </p:sp>
      <p:sp>
        <p:nvSpPr>
          <p:cNvPr id="5" name="Footer Placeholder 4">
            <a:extLst>
              <a:ext uri="{FF2B5EF4-FFF2-40B4-BE49-F238E27FC236}">
                <a16:creationId xmlns:a16="http://schemas.microsoft.com/office/drawing/2014/main" id="{AB2B8160-EC17-4DFD-A046-693612C72350}"/>
              </a:ext>
            </a:extLst>
          </p:cNvPr>
          <p:cNvSpPr>
            <a:spLocks noGrp="1"/>
          </p:cNvSpPr>
          <p:nvPr>
            <p:ph type="ftr" sz="quarter" idx="11"/>
          </p:nvPr>
        </p:nvSpPr>
        <p:spPr/>
        <p:txBody>
          <a:bodyPr/>
          <a:lstStyle>
            <a:lvl1pPr>
              <a:defRPr/>
            </a:lvl1pPr>
          </a:lstStyle>
          <a:p>
            <a:pPr>
              <a:defRPr/>
            </a:pPr>
            <a:r>
              <a:rPr lang="en-US"/>
              <a:t>Prof. Abdallah Ali-Nakyea, PhD</a:t>
            </a:r>
          </a:p>
        </p:txBody>
      </p:sp>
      <p:sp>
        <p:nvSpPr>
          <p:cNvPr id="6" name="Slide Number Placeholder 5">
            <a:extLst>
              <a:ext uri="{FF2B5EF4-FFF2-40B4-BE49-F238E27FC236}">
                <a16:creationId xmlns:a16="http://schemas.microsoft.com/office/drawing/2014/main" id="{250E1691-8898-461B-AA53-7F88776597B2}"/>
              </a:ext>
            </a:extLst>
          </p:cNvPr>
          <p:cNvSpPr>
            <a:spLocks noGrp="1"/>
          </p:cNvSpPr>
          <p:nvPr>
            <p:ph type="sldNum" sz="quarter" idx="12"/>
          </p:nvPr>
        </p:nvSpPr>
        <p:spPr/>
        <p:txBody>
          <a:bodyPr/>
          <a:lstStyle>
            <a:lvl1pPr>
              <a:defRPr/>
            </a:lvl1pPr>
          </a:lstStyle>
          <a:p>
            <a:fld id="{72617537-ECE1-4ADF-B919-C93B4F3BD84F}" type="slidenum">
              <a:rPr lang="en-US" altLang="en-US"/>
              <a:pPr/>
              <a:t>‹#›</a:t>
            </a:fld>
            <a:endParaRPr lang="en-US" altLang="en-US"/>
          </a:p>
        </p:txBody>
      </p:sp>
    </p:spTree>
    <p:extLst>
      <p:ext uri="{BB962C8B-B14F-4D97-AF65-F5344CB8AC3E}">
        <p14:creationId xmlns:p14="http://schemas.microsoft.com/office/powerpoint/2010/main" val="1609940422"/>
      </p:ext>
    </p:extLst>
  </p:cSld>
  <p:clrMapOvr>
    <a:masterClrMapping/>
  </p:clrMapOvr>
  <p:transition>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90965C-9FCD-4477-8508-106610FD7337}"/>
              </a:ext>
            </a:extLst>
          </p:cNvPr>
          <p:cNvSpPr>
            <a:spLocks noGrp="1"/>
          </p:cNvSpPr>
          <p:nvPr>
            <p:ph type="dt" sz="half" idx="10"/>
          </p:nvPr>
        </p:nvSpPr>
        <p:spPr/>
        <p:txBody>
          <a:bodyPr/>
          <a:lstStyle>
            <a:lvl1pPr>
              <a:defRPr/>
            </a:lvl1pPr>
          </a:lstStyle>
          <a:p>
            <a:pPr>
              <a:defRPr/>
            </a:pPr>
            <a:fld id="{4540ACB5-7F01-4DC6-93E5-2C437BDA6F63}" type="datetime1">
              <a:rPr lang="en-US" smtClean="0"/>
              <a:t>5/25/2026</a:t>
            </a:fld>
            <a:endParaRPr lang="en-US" dirty="0"/>
          </a:p>
        </p:txBody>
      </p:sp>
      <p:sp>
        <p:nvSpPr>
          <p:cNvPr id="5" name="Footer Placeholder 4">
            <a:extLst>
              <a:ext uri="{FF2B5EF4-FFF2-40B4-BE49-F238E27FC236}">
                <a16:creationId xmlns:a16="http://schemas.microsoft.com/office/drawing/2014/main" id="{C5913C80-5868-4E68-AF50-8C320701F1E0}"/>
              </a:ext>
            </a:extLst>
          </p:cNvPr>
          <p:cNvSpPr>
            <a:spLocks noGrp="1"/>
          </p:cNvSpPr>
          <p:nvPr>
            <p:ph type="ftr" sz="quarter" idx="11"/>
          </p:nvPr>
        </p:nvSpPr>
        <p:spPr/>
        <p:txBody>
          <a:bodyPr/>
          <a:lstStyle>
            <a:lvl1pPr>
              <a:defRPr/>
            </a:lvl1pPr>
          </a:lstStyle>
          <a:p>
            <a:pPr>
              <a:defRPr/>
            </a:pPr>
            <a:r>
              <a:rPr lang="en-US"/>
              <a:t>Prof. Abdallah Ali-Nakyea, PhD</a:t>
            </a:r>
          </a:p>
        </p:txBody>
      </p:sp>
      <p:sp>
        <p:nvSpPr>
          <p:cNvPr id="6" name="Slide Number Placeholder 5">
            <a:extLst>
              <a:ext uri="{FF2B5EF4-FFF2-40B4-BE49-F238E27FC236}">
                <a16:creationId xmlns:a16="http://schemas.microsoft.com/office/drawing/2014/main" id="{DA0BED6B-B87E-42CD-867A-8D10889138FF}"/>
              </a:ext>
            </a:extLst>
          </p:cNvPr>
          <p:cNvSpPr>
            <a:spLocks noGrp="1"/>
          </p:cNvSpPr>
          <p:nvPr>
            <p:ph type="sldNum" sz="quarter" idx="12"/>
          </p:nvPr>
        </p:nvSpPr>
        <p:spPr/>
        <p:txBody>
          <a:bodyPr/>
          <a:lstStyle>
            <a:lvl1pPr>
              <a:defRPr/>
            </a:lvl1pPr>
          </a:lstStyle>
          <a:p>
            <a:fld id="{6132AFF7-A4C8-49B2-A711-5456DD5BA185}" type="slidenum">
              <a:rPr lang="en-US" altLang="en-US"/>
              <a:pPr/>
              <a:t>‹#›</a:t>
            </a:fld>
            <a:endParaRPr lang="en-US" altLang="en-US"/>
          </a:p>
        </p:txBody>
      </p:sp>
    </p:spTree>
    <p:extLst>
      <p:ext uri="{BB962C8B-B14F-4D97-AF65-F5344CB8AC3E}">
        <p14:creationId xmlns:p14="http://schemas.microsoft.com/office/powerpoint/2010/main" val="1856862137"/>
      </p:ext>
    </p:extLst>
  </p:cSld>
  <p:clrMapOvr>
    <a:masterClrMapping/>
  </p:clrMapOvr>
  <p:transition>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9932F190-59A5-4746-9150-D6E512F366F0}"/>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8E9961A7-B7E4-4604-9492-9DB9129B6284}"/>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81EF5C9B-75B4-4022-B751-9AEF7ECA6C7E}"/>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cs typeface="+mn-cs"/>
              </a:defRPr>
            </a:lvl1pPr>
          </a:lstStyle>
          <a:p>
            <a:pPr>
              <a:defRPr/>
            </a:pPr>
            <a:fld id="{61F1972F-F19D-4ACB-BD16-32C9DE5E32D5}" type="datetime1">
              <a:rPr lang="en-US" smtClean="0"/>
              <a:t>5/25/2026</a:t>
            </a:fld>
            <a:endParaRPr lang="en-US" dirty="0"/>
          </a:p>
        </p:txBody>
      </p:sp>
      <p:sp>
        <p:nvSpPr>
          <p:cNvPr id="5" name="Footer Placeholder 4">
            <a:extLst>
              <a:ext uri="{FF2B5EF4-FFF2-40B4-BE49-F238E27FC236}">
                <a16:creationId xmlns:a16="http://schemas.microsoft.com/office/drawing/2014/main" id="{CD2F8432-7C13-498F-B667-3AD7786FC26B}"/>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cs typeface="+mn-cs"/>
              </a:defRPr>
            </a:lvl1pPr>
          </a:lstStyle>
          <a:p>
            <a:pPr>
              <a:defRPr/>
            </a:pPr>
            <a:r>
              <a:rPr lang="en-US"/>
              <a:t>Prof. Abdallah Ali-Nakyea, PhD</a:t>
            </a:r>
          </a:p>
        </p:txBody>
      </p:sp>
      <p:sp>
        <p:nvSpPr>
          <p:cNvPr id="6" name="Slide Number Placeholder 5">
            <a:extLst>
              <a:ext uri="{FF2B5EF4-FFF2-40B4-BE49-F238E27FC236}">
                <a16:creationId xmlns:a16="http://schemas.microsoft.com/office/drawing/2014/main" id="{131C0ACC-F0FA-4F20-B135-484267000C2D}"/>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38499AE2-E2A0-49EA-85DA-1FE4E37646A4}"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wedge/>
  </p:transition>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s://bura.brunel.ac.uk/bitstream/2438/7654/1/FulltextThesis.pdf"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hyperlink" Target="https://www.doa-law.com/the-importance-of-corporate-governance/" TargetMode="External"/></Relationships>
</file>

<file path=ppt/slides/_rels/slide58.xml.rels><?xml version="1.0" encoding="UTF-8" standalone="yes"?>
<Relationships xmlns="http://schemas.openxmlformats.org/package/2006/relationships"><Relationship Id="rId8" Type="http://schemas.openxmlformats.org/officeDocument/2006/relationships/hyperlink" Target="https://doi.org/10.1111/j.1467-8683.2009.00730.x" TargetMode="External"/><Relationship Id="rId3" Type="http://schemas.openxmlformats.org/officeDocument/2006/relationships/hyperlink" Target="https://one.oecd.org/document/C/MIN(99)6/En/pdf" TargetMode="External"/><Relationship Id="rId7" Type="http://schemas.openxmlformats.org/officeDocument/2006/relationships/hyperlink" Target="https://www2.gwu.edu/~ibi/minerva/Fall2002/Angela.Cheng.Pimenta.pdf"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hyperlink" Target="https://rpc.cfainstitute.org/sites/default/files/-/media/documents/book/rf-publication/2005/rf-v2005-n1-3930-pdf.pdf" TargetMode="External"/><Relationship Id="rId5" Type="http://schemas.openxmlformats.org/officeDocument/2006/relationships/hyperlink" Target="https://www.oecd.org/corporate/" TargetMode="External"/><Relationship Id="rId4" Type="http://schemas.openxmlformats.org/officeDocument/2006/relationships/hyperlink" Target="https://www.oecd.org/content/dam/oecd/en/publications/reports/2004/02/corporate-governance-in-developing-transition-and-emerging-market-economies_g17a17aa/604227826337.pdf"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s://www.wipo.int/about-ip/en/"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hyperlink" Target="https://doi.org/10.54254/2754-1169/19/20230146" TargetMode="External"/></Relationships>
</file>

<file path=ppt/slides/_rels/slide6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7D2D173E-B6BF-47BB-9BFD-4240348AC2D8}"/>
              </a:ext>
            </a:extLst>
          </p:cNvPr>
          <p:cNvSpPr>
            <a:spLocks noGrp="1"/>
          </p:cNvSpPr>
          <p:nvPr>
            <p:ph type="ctrTitle"/>
          </p:nvPr>
        </p:nvSpPr>
        <p:spPr>
          <a:xfrm>
            <a:off x="0" y="0"/>
            <a:ext cx="12192000" cy="4495800"/>
          </a:xfrm>
        </p:spPr>
        <p:txBody>
          <a:bodyPr>
            <a:normAutofit fontScale="90000"/>
          </a:bodyPr>
          <a:lstStyle/>
          <a:p>
            <a:pPr>
              <a:lnSpc>
                <a:spcPct val="150000"/>
              </a:lnSpc>
              <a:defRPr/>
            </a:pPr>
            <a:br>
              <a:rPr lang="en-GB" sz="4000" dirty="0">
                <a:solidFill>
                  <a:schemeClr val="bg1"/>
                </a:solidFill>
              </a:rPr>
            </a:br>
            <a:br>
              <a:rPr lang="en-GB" sz="3100" dirty="0">
                <a:solidFill>
                  <a:schemeClr val="bg1"/>
                </a:solidFill>
              </a:rPr>
            </a:br>
            <a:br>
              <a:rPr lang="en-GB" sz="3100" dirty="0">
                <a:solidFill>
                  <a:schemeClr val="bg1"/>
                </a:solidFill>
              </a:rPr>
            </a:br>
            <a:br>
              <a:rPr lang="en-GB" sz="3100" dirty="0">
                <a:solidFill>
                  <a:schemeClr val="bg1"/>
                </a:solidFill>
              </a:rPr>
            </a:br>
            <a:br>
              <a:rPr lang="en-GB" sz="3100" dirty="0">
                <a:solidFill>
                  <a:schemeClr val="bg1"/>
                </a:solidFill>
              </a:rPr>
            </a:br>
            <a:r>
              <a:rPr lang="en-US" sz="3300" b="1" dirty="0">
                <a:solidFill>
                  <a:schemeClr val="bg1"/>
                </a:solidFill>
                <a:latin typeface="Times" panose="02020603050405020304" pitchFamily="18" charset="0"/>
                <a:ea typeface="Calibri" panose="020F0502020204030204" pitchFamily="34" charset="0"/>
                <a:cs typeface="Arial" panose="020B0604020202020204" pitchFamily="34" charset="0"/>
              </a:rPr>
              <a:t>EFFECTIVE CORPORATE GOVERNANCE: LEVERAGING THE SIX CAPITALS OF VALUE CREATION</a:t>
            </a:r>
            <a:br>
              <a:rPr lang="en-US" sz="2700" b="1" dirty="0">
                <a:solidFill>
                  <a:schemeClr val="bg1"/>
                </a:solidFill>
                <a:latin typeface="Times" panose="02020603050405020304" pitchFamily="18" charset="0"/>
                <a:ea typeface="Calibri" panose="020F0502020204030204" pitchFamily="34" charset="0"/>
                <a:cs typeface="Arial" panose="020B0604020202020204" pitchFamily="34" charset="0"/>
              </a:rPr>
            </a:br>
            <a:r>
              <a:rPr lang="en-US" sz="2400" b="1" dirty="0">
                <a:solidFill>
                  <a:schemeClr val="bg1"/>
                </a:solidFill>
                <a:latin typeface="Times" panose="02020603050405020304" pitchFamily="18" charset="0"/>
                <a:ea typeface="Calibri" panose="020F0502020204030204" pitchFamily="34" charset="0"/>
                <a:cs typeface="Arial" panose="020B0604020202020204" pitchFamily="34" charset="0"/>
              </a:rPr>
              <a:t>ON TUESDAY, JUNE 9, 2026, ONLINE</a:t>
            </a:r>
            <a:br>
              <a:rPr lang="en-US" sz="2400" b="1" dirty="0">
                <a:solidFill>
                  <a:schemeClr val="bg1"/>
                </a:solidFill>
                <a:latin typeface="Times" panose="02020603050405020304" pitchFamily="18" charset="0"/>
                <a:ea typeface="Calibri" panose="020F0502020204030204" pitchFamily="34" charset="0"/>
                <a:cs typeface="Arial" panose="020B0604020202020204" pitchFamily="34" charset="0"/>
              </a:rPr>
            </a:br>
            <a:r>
              <a:rPr lang="en-US" sz="2400" b="1" dirty="0">
                <a:solidFill>
                  <a:schemeClr val="bg1"/>
                </a:solidFill>
                <a:latin typeface="Times" panose="02020603050405020304" pitchFamily="18" charset="0"/>
                <a:ea typeface="Calibri" panose="020F0502020204030204" pitchFamily="34" charset="0"/>
                <a:cs typeface="Arial" panose="020B0604020202020204" pitchFamily="34" charset="0"/>
              </a:rPr>
              <a:t>FOR MEMBER BODIES OF ABWA</a:t>
            </a:r>
            <a:br>
              <a:rPr lang="en-GH" sz="3100" dirty="0">
                <a:solidFill>
                  <a:schemeClr val="bg1"/>
                </a:solidFill>
                <a:latin typeface="Calibri" panose="020F0502020204030204" pitchFamily="34" charset="0"/>
                <a:ea typeface="Calibri" panose="020F0502020204030204" pitchFamily="34" charset="0"/>
                <a:cs typeface="Arial" panose="020B0604020202020204" pitchFamily="34" charset="0"/>
              </a:rPr>
            </a:br>
            <a:br>
              <a:rPr lang="en-GB" altLang="en-US" sz="3100" dirty="0">
                <a:solidFill>
                  <a:schemeClr val="bg1"/>
                </a:solidFill>
              </a:rPr>
            </a:br>
            <a:r>
              <a:rPr lang="en-GB" altLang="en-US" sz="3300" dirty="0">
                <a:solidFill>
                  <a:schemeClr val="bg1"/>
                </a:solidFill>
              </a:rPr>
              <a:t>PROF. ABDALLAH ALI-NAKYEA, PHD</a:t>
            </a:r>
            <a:br>
              <a:rPr lang="en-GB" altLang="en-US" sz="3100" dirty="0">
                <a:solidFill>
                  <a:schemeClr val="bg1"/>
                </a:solidFill>
              </a:rPr>
            </a:br>
            <a:r>
              <a:rPr lang="en-GB" altLang="en-US" sz="3100" dirty="0">
                <a:solidFill>
                  <a:schemeClr val="bg1"/>
                </a:solidFill>
              </a:rPr>
              <a:t>(</a:t>
            </a:r>
            <a:r>
              <a:rPr lang="en-GB" altLang="en-US" sz="2200" dirty="0">
                <a:solidFill>
                  <a:schemeClr val="bg1"/>
                </a:solidFill>
              </a:rPr>
              <a:t>Associate Professor (Tax Law &amp; Policy), University of Ghana School of Law; Director, Ali-</a:t>
            </a:r>
            <a:r>
              <a:rPr lang="en-GB" altLang="en-US" sz="2200" dirty="0" err="1">
                <a:solidFill>
                  <a:schemeClr val="bg1"/>
                </a:solidFill>
              </a:rPr>
              <a:t>Nakyea</a:t>
            </a:r>
            <a:r>
              <a:rPr lang="en-GB" altLang="en-US" sz="2200" dirty="0">
                <a:solidFill>
                  <a:schemeClr val="bg1"/>
                </a:solidFill>
              </a:rPr>
              <a:t> &amp; Associates PRUC)</a:t>
            </a:r>
            <a:br>
              <a:rPr lang="en-GB" altLang="en-US" sz="2200" dirty="0">
                <a:solidFill>
                  <a:schemeClr val="bg1"/>
                </a:solidFill>
              </a:rPr>
            </a:br>
            <a:br>
              <a:rPr lang="en-GB" altLang="en-US" sz="2200" dirty="0">
                <a:solidFill>
                  <a:schemeClr val="bg1"/>
                </a:solidFill>
              </a:rPr>
            </a:br>
            <a:br>
              <a:rPr lang="en-GB" altLang="en-US" sz="2200" dirty="0">
                <a:solidFill>
                  <a:schemeClr val="bg1"/>
                </a:solidFill>
              </a:rPr>
            </a:br>
            <a:br>
              <a:rPr lang="en-GB" altLang="en-US" sz="3100" dirty="0">
                <a:solidFill>
                  <a:schemeClr val="bg1"/>
                </a:solidFill>
              </a:rPr>
            </a:br>
            <a:br>
              <a:rPr lang="en-GB" sz="3100" dirty="0">
                <a:solidFill>
                  <a:schemeClr val="bg1"/>
                </a:solidFill>
              </a:rPr>
            </a:br>
            <a:r>
              <a:rPr lang="en-GB" sz="3100" dirty="0">
                <a:solidFill>
                  <a:schemeClr val="bg1"/>
                </a:solidFill>
              </a:rPr>
              <a:t> </a:t>
            </a:r>
            <a:br>
              <a:rPr lang="en-GB" sz="3600" dirty="0">
                <a:solidFill>
                  <a:schemeClr val="bg1"/>
                </a:solidFill>
              </a:rPr>
            </a:br>
            <a:endParaRPr lang="en-US" altLang="en-US" sz="3600" b="1" dirty="0">
              <a:solidFill>
                <a:schemeClr val="bg1"/>
              </a:solidFill>
              <a:latin typeface="Myriad Pro"/>
            </a:endParaRPr>
          </a:p>
        </p:txBody>
      </p:sp>
      <p:sp>
        <p:nvSpPr>
          <p:cNvPr id="2" name="Footer Placeholder 1">
            <a:extLst>
              <a:ext uri="{FF2B5EF4-FFF2-40B4-BE49-F238E27FC236}">
                <a16:creationId xmlns:a16="http://schemas.microsoft.com/office/drawing/2014/main" id="{F1E81FA7-1C6C-4C34-BD7D-07434065A877}"/>
              </a:ext>
            </a:extLst>
          </p:cNvPr>
          <p:cNvSpPr>
            <a:spLocks noGrp="1"/>
          </p:cNvSpPr>
          <p:nvPr>
            <p:ph type="ftr" sz="quarter" idx="11"/>
          </p:nvPr>
        </p:nvSpPr>
        <p:spPr/>
        <p:txBody>
          <a:bodyPr/>
          <a:lstStyle/>
          <a:p>
            <a:pPr>
              <a:defRPr/>
            </a:pPr>
            <a:r>
              <a:rPr lang="en-US"/>
              <a:t>Prof. Abdallah Ali-Nakyea, PhD</a:t>
            </a:r>
          </a:p>
        </p:txBody>
      </p:sp>
      <p:sp>
        <p:nvSpPr>
          <p:cNvPr id="3" name="Slide Number Placeholder 2">
            <a:extLst>
              <a:ext uri="{FF2B5EF4-FFF2-40B4-BE49-F238E27FC236}">
                <a16:creationId xmlns:a16="http://schemas.microsoft.com/office/drawing/2014/main" id="{96BB5662-5EB9-4828-9178-EBDB7D03819D}"/>
              </a:ext>
            </a:extLst>
          </p:cNvPr>
          <p:cNvSpPr>
            <a:spLocks noGrp="1"/>
          </p:cNvSpPr>
          <p:nvPr>
            <p:ph type="sldNum" sz="quarter" idx="12"/>
          </p:nvPr>
        </p:nvSpPr>
        <p:spPr/>
        <p:txBody>
          <a:bodyPr/>
          <a:lstStyle/>
          <a:p>
            <a:fld id="{F47CFDEE-82CD-47A7-A262-19DA6657735B}" type="slidenum">
              <a:rPr lang="en-US" altLang="en-US" smtClean="0"/>
              <a:pPr/>
              <a:t>1</a:t>
            </a:fld>
            <a:endParaRPr lang="en-US" altLang="en-US"/>
          </a:p>
        </p:txBody>
      </p:sp>
    </p:spTree>
  </p:cSld>
  <p:clrMapOvr>
    <a:masterClrMapping/>
  </p:clrMapOvr>
  <p:transition spd="slow">
    <p:randomBar dir="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65825" y="1752600"/>
            <a:ext cx="6226175" cy="4905375"/>
          </a:xfrm>
        </p:spPr>
        <p:txBody>
          <a:bodyPr>
            <a:normAutofit fontScale="90000"/>
          </a:bodyPr>
          <a:lstStyle/>
          <a:p>
            <a:pPr marL="0" indent="0" algn="ctr">
              <a:lnSpc>
                <a:spcPct val="150000"/>
              </a:lnSpc>
              <a:buNone/>
            </a:pPr>
            <a:r>
              <a:rPr lang="en-US" sz="2400" dirty="0">
                <a:latin typeface="Calibri" panose="020F0502020204030204" pitchFamily="34" charset="0"/>
                <a:cs typeface="Calibri" panose="020F0502020204030204" pitchFamily="34" charset="0"/>
              </a:rPr>
              <a:t>P</a:t>
            </a:r>
            <a:r>
              <a:rPr lang="en-US" sz="2400" b="1" dirty="0">
                <a:latin typeface="Calibri" panose="020F0502020204030204" pitchFamily="34" charset="0"/>
                <a:cs typeface="Calibri" panose="020F0502020204030204" pitchFamily="34" charset="0"/>
              </a:rPr>
              <a:t>ROF. ABDALLAH ALI-NAKYEA, PHD</a:t>
            </a:r>
            <a:br>
              <a:rPr lang="en-US" sz="5400" b="1" dirty="0">
                <a:latin typeface="Calibri" panose="020F0502020204030204" pitchFamily="34" charset="0"/>
                <a:cs typeface="Calibri" panose="020F0502020204030204" pitchFamily="34" charset="0"/>
              </a:rPr>
            </a:br>
            <a:r>
              <a:rPr lang="en-GB" sz="1400" b="1" i="1" dirty="0">
                <a:effectLst/>
                <a:latin typeface="Calibri" panose="020F0502020204030204" pitchFamily="34" charset="0"/>
                <a:cs typeface="Calibri" panose="020F0502020204030204" pitchFamily="34" charset="0"/>
              </a:rPr>
              <a:t>PHD (TAX POLICY), FCIT, MIIA, MTP (SA), CA (GH.), LLB (Hons), BL, MPhil (</a:t>
            </a:r>
            <a:r>
              <a:rPr lang="en-GB" sz="1400" b="1" i="1" dirty="0" err="1">
                <a:effectLst/>
                <a:latin typeface="Calibri" panose="020F0502020204030204" pitchFamily="34" charset="0"/>
                <a:cs typeface="Calibri" panose="020F0502020204030204" pitchFamily="34" charset="0"/>
              </a:rPr>
              <a:t>Econs</a:t>
            </a:r>
            <a:r>
              <a:rPr lang="en-GB" sz="1400" b="1" i="1" dirty="0">
                <a:effectLst/>
                <a:latin typeface="Calibri" panose="020F0502020204030204" pitchFamily="34" charset="0"/>
                <a:cs typeface="Calibri" panose="020F0502020204030204" pitchFamily="34" charset="0"/>
              </a:rPr>
              <a:t>)</a:t>
            </a:r>
            <a:br>
              <a:rPr lang="en-GB" sz="1800" b="1"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br>
              <a:rPr lang="en-GB" sz="2000" b="1"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r>
              <a:rPr lang="en-GB" sz="1800" i="1" dirty="0">
                <a:latin typeface="Calibri" panose="020F0502020204030204" pitchFamily="34" charset="0"/>
                <a:cs typeface="Calibri" panose="020F0502020204030204" pitchFamily="34" charset="0"/>
              </a:rPr>
              <a:t>ASSOCIATE PROFESSOR (TAX LAW AND Policy)</a:t>
            </a:r>
            <a:r>
              <a:rPr lang="en-GB" sz="1800" b="1" i="1" dirty="0">
                <a:effectLst/>
                <a:latin typeface="Calibri" panose="020F0502020204030204" pitchFamily="34" charset="0"/>
                <a:cs typeface="Calibri" panose="020F0502020204030204" pitchFamily="34" charset="0"/>
              </a:rPr>
              <a:t>,</a:t>
            </a:r>
            <a:br>
              <a:rPr lang="en-GB" sz="1800" b="1" i="1" dirty="0">
                <a:effectLst/>
                <a:latin typeface="Calibri" panose="020F0502020204030204" pitchFamily="34" charset="0"/>
                <a:cs typeface="Calibri" panose="020F0502020204030204" pitchFamily="34" charset="0"/>
              </a:rPr>
            </a:br>
            <a:r>
              <a:rPr lang="en-GB" sz="1800" b="1" i="1" dirty="0">
                <a:effectLst/>
                <a:latin typeface="Calibri" panose="020F0502020204030204" pitchFamily="34" charset="0"/>
                <a:cs typeface="Calibri" panose="020F0502020204030204" pitchFamily="34" charset="0"/>
              </a:rPr>
              <a:t> School of Law, University of Ghana</a:t>
            </a:r>
            <a:br>
              <a:rPr lang="en-GB" sz="1800" b="1" i="1" dirty="0">
                <a:effectLst/>
                <a:latin typeface="Calibri" panose="020F0502020204030204" pitchFamily="34" charset="0"/>
                <a:cs typeface="Calibri" panose="020F0502020204030204" pitchFamily="34" charset="0"/>
              </a:rPr>
            </a:br>
            <a:br>
              <a:rPr lang="en-GB" sz="1800" b="1" i="1" dirty="0">
                <a:effectLst/>
                <a:latin typeface="Calibri" panose="020F0502020204030204" pitchFamily="34" charset="0"/>
                <a:cs typeface="Calibri" panose="020F0502020204030204" pitchFamily="34" charset="0"/>
              </a:rPr>
            </a:br>
            <a:r>
              <a:rPr lang="en-GB" sz="1800" b="1" i="1" dirty="0">
                <a:effectLst/>
                <a:latin typeface="Calibri" panose="020F0502020204030204" pitchFamily="34" charset="0"/>
                <a:cs typeface="Calibri" panose="020F0502020204030204" pitchFamily="34" charset="0"/>
              </a:rPr>
              <a:t>EXTRAORDINARY LECTURER, AFRICAN TAX INSTITUTE, DEPARTMENT OF ECONOMIC AND MANAGEMENT SCIENCES, UNIVERSITY OF PRETORIA, PRETORIA, SOUTH AFRICA</a:t>
            </a:r>
            <a:br>
              <a:rPr lang="en-GB" sz="1800" b="1" i="1" dirty="0">
                <a:effectLst/>
                <a:latin typeface="Calibri" panose="020F0502020204030204" pitchFamily="34" charset="0"/>
                <a:cs typeface="Calibri" panose="020F0502020204030204" pitchFamily="34" charset="0"/>
              </a:rPr>
            </a:br>
            <a:br>
              <a:rPr lang="en-GB" sz="1800" b="1" i="1" dirty="0">
                <a:effectLst/>
                <a:latin typeface="Calibri" panose="020F0502020204030204" pitchFamily="34" charset="0"/>
                <a:cs typeface="Calibri" panose="020F0502020204030204" pitchFamily="34" charset="0"/>
              </a:rPr>
            </a:br>
            <a:r>
              <a:rPr lang="en-GB" sz="1800" b="1" i="1" dirty="0">
                <a:effectLst/>
                <a:latin typeface="Calibri" panose="020F0502020204030204" pitchFamily="34" charset="0"/>
                <a:cs typeface="Calibri" panose="020F0502020204030204" pitchFamily="34" charset="0"/>
              </a:rPr>
              <a:t>Director, Ali-</a:t>
            </a:r>
            <a:r>
              <a:rPr lang="en-GB" sz="1800" b="1" i="1" dirty="0" err="1">
                <a:effectLst/>
                <a:latin typeface="Calibri" panose="020F0502020204030204" pitchFamily="34" charset="0"/>
                <a:cs typeface="Calibri" panose="020F0502020204030204" pitchFamily="34" charset="0"/>
              </a:rPr>
              <a:t>Nakyea</a:t>
            </a:r>
            <a:r>
              <a:rPr lang="en-GB" sz="1800" b="1" i="1" dirty="0">
                <a:effectLst/>
                <a:latin typeface="Calibri" panose="020F0502020204030204" pitchFamily="34" charset="0"/>
                <a:cs typeface="Calibri" panose="020F0502020204030204" pitchFamily="34" charset="0"/>
              </a:rPr>
              <a:t> &amp; Associates PRUC, Accra, Ghana</a:t>
            </a:r>
            <a:br>
              <a:rPr lang="en-GB" sz="3200" b="1"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br>
              <a:rPr kumimoji="0" lang="en-GB" sz="1500" b="1"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br>
            <a:endParaRPr lang="en-US" dirty="0"/>
          </a:p>
        </p:txBody>
      </p:sp>
      <p:sp>
        <p:nvSpPr>
          <p:cNvPr id="4" name="Footer Placeholder 3">
            <a:extLst>
              <a:ext uri="{FF2B5EF4-FFF2-40B4-BE49-F238E27FC236}">
                <a16:creationId xmlns:a16="http://schemas.microsoft.com/office/drawing/2014/main" id="{3A653517-220F-44A0-83F6-51416DE39361}"/>
              </a:ext>
            </a:extLst>
          </p:cNvPr>
          <p:cNvSpPr>
            <a:spLocks noGrp="1"/>
          </p:cNvSpPr>
          <p:nvPr>
            <p:ph type="ftr" sz="quarter" idx="4294967295"/>
          </p:nvPr>
        </p:nvSpPr>
        <p:spPr>
          <a:xfrm>
            <a:off x="0" y="6419850"/>
            <a:ext cx="5181600" cy="238125"/>
          </a:xfrm>
        </p:spPr>
        <p:txBody>
          <a:bodyPr/>
          <a:lstStyle/>
          <a:p>
            <a:r>
              <a:rPr lang="pt-BR"/>
              <a:t>Prof. Abdallah Ali-Nakyea, PhD</a:t>
            </a:r>
            <a:endParaRPr lang="en-US" dirty="0"/>
          </a:p>
        </p:txBody>
      </p:sp>
      <p:sp>
        <p:nvSpPr>
          <p:cNvPr id="5" name="Slide Number Placeholder 4">
            <a:extLst>
              <a:ext uri="{FF2B5EF4-FFF2-40B4-BE49-F238E27FC236}">
                <a16:creationId xmlns:a16="http://schemas.microsoft.com/office/drawing/2014/main" id="{7813657D-018D-4C82-9F3B-68B4F25E1BD4}"/>
              </a:ext>
            </a:extLst>
          </p:cNvPr>
          <p:cNvSpPr>
            <a:spLocks noGrp="1"/>
          </p:cNvSpPr>
          <p:nvPr>
            <p:ph type="sldNum" sz="quarter" idx="4294967295"/>
          </p:nvPr>
        </p:nvSpPr>
        <p:spPr>
          <a:xfrm>
            <a:off x="11493500" y="6419850"/>
            <a:ext cx="698500" cy="238125"/>
          </a:xfrm>
        </p:spPr>
        <p:txBody>
          <a:bodyPr/>
          <a:lstStyle/>
          <a:p>
            <a:fld id="{E31375A4-56A4-47D6-9801-1991572033F7}" type="slidenum">
              <a:rPr lang="en-US" smtClean="0"/>
              <a:t>2</a:t>
            </a:fld>
            <a:endParaRPr lang="en-US"/>
          </a:p>
        </p:txBody>
      </p:sp>
      <p:pic>
        <p:nvPicPr>
          <p:cNvPr id="7" name="Picture 6">
            <a:extLst>
              <a:ext uri="{FF2B5EF4-FFF2-40B4-BE49-F238E27FC236}">
                <a16:creationId xmlns:a16="http://schemas.microsoft.com/office/drawing/2014/main" id="{14196421-970A-45B9-B56D-DA4208D748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0975" y="906740"/>
            <a:ext cx="4514850" cy="5143500"/>
          </a:xfrm>
          <a:prstGeom prst="rect">
            <a:avLst/>
          </a:prstGeom>
        </p:spPr>
      </p:pic>
    </p:spTree>
    <p:extLst>
      <p:ext uri="{BB962C8B-B14F-4D97-AF65-F5344CB8AC3E}">
        <p14:creationId xmlns:p14="http://schemas.microsoft.com/office/powerpoint/2010/main" val="142462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E18CE-64DF-4856-A9CD-FB11053C12A8}"/>
              </a:ext>
            </a:extLst>
          </p:cNvPr>
          <p:cNvSpPr>
            <a:spLocks noGrp="1"/>
          </p:cNvSpPr>
          <p:nvPr>
            <p:ph type="title"/>
          </p:nvPr>
        </p:nvSpPr>
        <p:spPr/>
        <p:txBody>
          <a:bodyPr/>
          <a:lstStyle/>
          <a:p>
            <a:r>
              <a:rPr lang="en-US" sz="6000" dirty="0">
                <a:solidFill>
                  <a:prstClr val="white"/>
                </a:solidFill>
                <a:latin typeface="Times New Roman" panose="02020603050405020304" pitchFamily="18" charset="0"/>
                <a:cs typeface="Times New Roman" panose="02020603050405020304" pitchFamily="18" charset="0"/>
              </a:rPr>
              <a:t>OUTLINE</a:t>
            </a:r>
            <a:endParaRPr lang="en-US" sz="6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0907955-31A9-480A-AEF0-B4B4824CD47A}"/>
              </a:ext>
            </a:extLst>
          </p:cNvPr>
          <p:cNvSpPr>
            <a:spLocks noGrp="1"/>
          </p:cNvSpPr>
          <p:nvPr>
            <p:ph idx="1"/>
          </p:nvPr>
        </p:nvSpPr>
        <p:spPr>
          <a:xfrm>
            <a:off x="0" y="1600201"/>
            <a:ext cx="12192000" cy="4525963"/>
          </a:xfrm>
        </p:spPr>
        <p:txBody>
          <a:bodyPr/>
          <a:lstStyle/>
          <a:p>
            <a:pPr algn="just">
              <a:buFont typeface="Wingdings" panose="05000000000000000000" pitchFamily="2" charset="2"/>
              <a:buChar char="§"/>
            </a:pPr>
            <a:r>
              <a:rPr lang="en-US" sz="2600" dirty="0">
                <a:latin typeface="Times New Roman" panose="02020603050405020304" pitchFamily="18" charset="0"/>
                <a:cs typeface="Times New Roman" panose="02020603050405020304" pitchFamily="18" charset="0"/>
              </a:rPr>
              <a:t>Introduction/Background</a:t>
            </a:r>
          </a:p>
          <a:p>
            <a:pPr algn="just">
              <a:buFont typeface="Wingdings" panose="05000000000000000000" pitchFamily="2" charset="2"/>
              <a:buChar char="§"/>
            </a:pPr>
            <a:r>
              <a:rPr lang="en-US" sz="2600" dirty="0">
                <a:latin typeface="Times New Roman" panose="02020603050405020304" pitchFamily="18" charset="0"/>
                <a:cs typeface="Times New Roman" panose="02020603050405020304" pitchFamily="18" charset="0"/>
              </a:rPr>
              <a:t>Importance of Corporate Governance</a:t>
            </a:r>
          </a:p>
          <a:p>
            <a:pPr algn="just">
              <a:buFont typeface="Wingdings" panose="05000000000000000000" pitchFamily="2" charset="2"/>
              <a:buChar char="§"/>
            </a:pPr>
            <a:r>
              <a:rPr lang="en-US" sz="2600" dirty="0">
                <a:latin typeface="Times New Roman" panose="02020603050405020304" pitchFamily="18" charset="0"/>
                <a:ea typeface="Calibri" panose="020F0502020204030204" pitchFamily="34" charset="0"/>
                <a:cs typeface="Times New Roman" panose="02020603050405020304" pitchFamily="18" charset="0"/>
              </a:rPr>
              <a:t>The Concept of the Six Capitals of Value Creation</a:t>
            </a:r>
          </a:p>
          <a:p>
            <a:pPr algn="just">
              <a:buFont typeface="Wingdings" panose="05000000000000000000" pitchFamily="2" charset="2"/>
              <a:buChar char="§"/>
            </a:pPr>
            <a:r>
              <a:rPr lang="en-US" sz="2600" dirty="0">
                <a:latin typeface="Times New Roman" panose="02020603050405020304" pitchFamily="18" charset="0"/>
                <a:ea typeface="Calibri" panose="020F0502020204030204" pitchFamily="34" charset="0"/>
                <a:cs typeface="Times New Roman" panose="02020603050405020304" pitchFamily="18" charset="0"/>
              </a:rPr>
              <a:t>The Six Capitals of Value Creation</a:t>
            </a:r>
          </a:p>
          <a:p>
            <a:pPr algn="just">
              <a:buFont typeface="Wingdings" panose="05000000000000000000" pitchFamily="2" charset="2"/>
              <a:buChar char="§"/>
            </a:pPr>
            <a:r>
              <a:rPr lang="en-US" sz="2600" dirty="0">
                <a:latin typeface="Times New Roman" panose="02020603050405020304" pitchFamily="18" charset="0"/>
                <a:ea typeface="Calibri" panose="020F0502020204030204" pitchFamily="34" charset="0"/>
                <a:cs typeface="Times New Roman" panose="02020603050405020304" pitchFamily="18" charset="0"/>
              </a:rPr>
              <a:t>The Evolution of Change within the Six Capitals</a:t>
            </a:r>
          </a:p>
          <a:p>
            <a:pPr algn="just">
              <a:buFont typeface="Wingdings" panose="05000000000000000000" pitchFamily="2" charset="2"/>
              <a:buChar char="§"/>
            </a:pPr>
            <a:r>
              <a:rPr lang="en-US" sz="2600" dirty="0">
                <a:latin typeface="Times New Roman" panose="02020603050405020304" pitchFamily="18" charset="0"/>
                <a:ea typeface="Calibri" panose="020F0502020204030204" pitchFamily="34" charset="0"/>
                <a:cs typeface="Times New Roman" panose="02020603050405020304" pitchFamily="18" charset="0"/>
              </a:rPr>
              <a:t>Cross-Capital Developments</a:t>
            </a:r>
          </a:p>
          <a:p>
            <a:pPr algn="just">
              <a:buFont typeface="Wingdings" panose="05000000000000000000" pitchFamily="2" charset="2"/>
              <a:buChar char="§"/>
            </a:pPr>
            <a:r>
              <a:rPr lang="en-US" sz="2600" dirty="0">
                <a:latin typeface="Times New Roman" panose="02020603050405020304" pitchFamily="18" charset="0"/>
                <a:ea typeface="Calibri" panose="020F0502020204030204" pitchFamily="34" charset="0"/>
                <a:cs typeface="Times New Roman" panose="02020603050405020304" pitchFamily="18" charset="0"/>
              </a:rPr>
              <a:t>Challenges in Leveraging the Six Capitals</a:t>
            </a:r>
          </a:p>
          <a:p>
            <a:pPr algn="just">
              <a:buFont typeface="Wingdings" panose="05000000000000000000" pitchFamily="2" charset="2"/>
              <a:buChar char="§"/>
            </a:pPr>
            <a:r>
              <a:rPr lang="en-US" sz="2600" dirty="0">
                <a:latin typeface="Times New Roman" panose="02020603050405020304" pitchFamily="18" charset="0"/>
                <a:ea typeface="Calibri" panose="020F0502020204030204" pitchFamily="34" charset="0"/>
                <a:cs typeface="Times New Roman" panose="02020603050405020304" pitchFamily="18" charset="0"/>
              </a:rPr>
              <a:t>Best Practices for Effective Governance</a:t>
            </a:r>
          </a:p>
          <a:p>
            <a:pPr algn="just">
              <a:buFont typeface="Wingdings" panose="05000000000000000000" pitchFamily="2" charset="2"/>
              <a:buChar char="§"/>
            </a:pPr>
            <a:r>
              <a:rPr lang="en-US" sz="2600" dirty="0">
                <a:latin typeface="Times New Roman" panose="02020603050405020304" pitchFamily="18" charset="0"/>
                <a:ea typeface="Calibri" panose="020F0502020204030204" pitchFamily="34" charset="0"/>
                <a:cs typeface="Times New Roman" panose="02020603050405020304" pitchFamily="18" charset="0"/>
              </a:rPr>
              <a:t>Conclusion</a:t>
            </a:r>
          </a:p>
          <a:p>
            <a:pPr algn="just">
              <a:buFont typeface="Wingdings" panose="05000000000000000000" pitchFamily="2" charset="2"/>
              <a:buChar char="§"/>
            </a:pPr>
            <a:r>
              <a:rPr lang="en-US" sz="2600" dirty="0">
                <a:latin typeface="Times New Roman" panose="02020603050405020304" pitchFamily="18" charset="0"/>
                <a:ea typeface="Calibri" panose="020F0502020204030204" pitchFamily="34" charset="0"/>
                <a:cs typeface="Times New Roman" panose="02020603050405020304" pitchFamily="18" charset="0"/>
              </a:rPr>
              <a:t>References</a:t>
            </a:r>
            <a:endParaRPr lang="en-GH" sz="2600" dirty="0">
              <a:latin typeface="Times New Roman" panose="02020603050405020304" pitchFamily="18" charset="0"/>
              <a:ea typeface="Calibri" panose="020F0502020204030204" pitchFamily="34" charset="0"/>
              <a:cs typeface="Times New Roman" panose="02020603050405020304" pitchFamily="18" charset="0"/>
            </a:endParaRPr>
          </a:p>
          <a:p>
            <a:pPr algn="just">
              <a:buFont typeface="Wingdings" panose="05000000000000000000" pitchFamily="2" charset="2"/>
              <a:buChar char="§"/>
            </a:pPr>
            <a:endParaRPr lang="en-US" sz="1800" dirty="0">
              <a:solidFill>
                <a:srgbClr val="000000"/>
              </a:solidFill>
              <a:latin typeface="Times New Roman" panose="02020603050405020304" pitchFamily="18" charset="0"/>
              <a:ea typeface="Calibri" panose="020F0502020204030204" pitchFamily="34" charset="0"/>
              <a:cs typeface="Arial" panose="020B0604020202020204" pitchFamily="34" charset="0"/>
            </a:endParaRPr>
          </a:p>
          <a:p>
            <a:pPr algn="just">
              <a:buFont typeface="Wingdings" panose="05000000000000000000" pitchFamily="2" charset="2"/>
              <a:buChar char="§"/>
            </a:pPr>
            <a:endParaRPr lang="en-GH" sz="1800" dirty="0">
              <a:latin typeface="Calibri" panose="020F0502020204030204" pitchFamily="34" charset="0"/>
              <a:ea typeface="Calibri" panose="020F0502020204030204" pitchFamily="34" charset="0"/>
              <a:cs typeface="Arial" panose="020B0604020202020204" pitchFamily="34" charset="0"/>
            </a:endParaRPr>
          </a:p>
          <a:p>
            <a:pPr algn="just">
              <a:buFont typeface="Wingdings" panose="05000000000000000000" pitchFamily="2" charset="2"/>
              <a:buChar char="§"/>
            </a:pPr>
            <a:endParaRPr lang="en-US" sz="2900" dirty="0"/>
          </a:p>
        </p:txBody>
      </p:sp>
      <p:sp>
        <p:nvSpPr>
          <p:cNvPr id="4" name="Footer Placeholder 3">
            <a:extLst>
              <a:ext uri="{FF2B5EF4-FFF2-40B4-BE49-F238E27FC236}">
                <a16:creationId xmlns:a16="http://schemas.microsoft.com/office/drawing/2014/main" id="{BAA106AF-FB80-4058-9A7D-8F8AF45B84F4}"/>
              </a:ext>
            </a:extLst>
          </p:cNvPr>
          <p:cNvSpPr>
            <a:spLocks noGrp="1"/>
          </p:cNvSpPr>
          <p:nvPr>
            <p:ph type="ftr" sz="quarter" idx="11"/>
          </p:nvPr>
        </p:nvSpPr>
        <p:spPr/>
        <p:txBody>
          <a:bodyPr/>
          <a:lstStyle/>
          <a:p>
            <a:pPr>
              <a:defRPr/>
            </a:pPr>
            <a:r>
              <a:rPr lang="en-US"/>
              <a:t>Prof. Abdallah Ali-Nakyea, PhD</a:t>
            </a:r>
          </a:p>
        </p:txBody>
      </p:sp>
      <p:sp>
        <p:nvSpPr>
          <p:cNvPr id="5" name="Slide Number Placeholder 4">
            <a:extLst>
              <a:ext uri="{FF2B5EF4-FFF2-40B4-BE49-F238E27FC236}">
                <a16:creationId xmlns:a16="http://schemas.microsoft.com/office/drawing/2014/main" id="{50A5A975-4AC7-456E-A161-3B2E3DC8F83C}"/>
              </a:ext>
            </a:extLst>
          </p:cNvPr>
          <p:cNvSpPr>
            <a:spLocks noGrp="1"/>
          </p:cNvSpPr>
          <p:nvPr>
            <p:ph type="sldNum" sz="quarter" idx="12"/>
          </p:nvPr>
        </p:nvSpPr>
        <p:spPr/>
        <p:txBody>
          <a:bodyPr/>
          <a:lstStyle/>
          <a:p>
            <a:fld id="{669B9FBC-0170-41D4-8FB7-5735A17F9AC8}" type="slidenum">
              <a:rPr lang="en-US" altLang="en-US" smtClean="0"/>
              <a:pPr/>
              <a:t>3</a:t>
            </a:fld>
            <a:endParaRPr lang="en-US" altLang="en-US"/>
          </a:p>
        </p:txBody>
      </p:sp>
    </p:spTree>
    <p:extLst>
      <p:ext uri="{BB962C8B-B14F-4D97-AF65-F5344CB8AC3E}">
        <p14:creationId xmlns:p14="http://schemas.microsoft.com/office/powerpoint/2010/main" val="919076980"/>
      </p:ext>
    </p:extLst>
  </p:cSld>
  <p:clrMapOvr>
    <a:masterClrMapping/>
  </p:clrMapOvr>
  <p:transition>
    <p:wedg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5400" b="1" dirty="0">
                <a:solidFill>
                  <a:schemeClr val="bg1"/>
                </a:solidFill>
                <a:latin typeface="Times New Roman" panose="02020603050405020304" pitchFamily="18" charset="0"/>
                <a:cs typeface="Times New Roman" panose="02020603050405020304" pitchFamily="18" charset="0"/>
              </a:rPr>
              <a:t>INTRODUCTION/BACKGROUND</a:t>
            </a:r>
            <a:endParaRPr lang="en-GB" altLang="en-US" sz="5400"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algn="just">
              <a:buFont typeface="Wingdings" panose="05000000000000000000" pitchFamily="2" charset="2"/>
              <a:buChar char="Ø"/>
            </a:pPr>
            <a:r>
              <a:rPr lang="en-US" sz="3600" dirty="0">
                <a:latin typeface="Times New Roman" panose="02020603050405020304" pitchFamily="18" charset="0"/>
                <a:cs typeface="Times New Roman" panose="02020603050405020304" pitchFamily="18" charset="0"/>
              </a:rPr>
              <a:t>Corporations are vital to the economy as they provide employment, contribute tax revenue, and supply a wide range of goods and services at affordable prices. </a:t>
            </a:r>
          </a:p>
          <a:p>
            <a:pPr algn="just">
              <a:buFont typeface="Wingdings" panose="05000000000000000000" pitchFamily="2" charset="2"/>
              <a:buChar char="Ø"/>
            </a:pPr>
            <a:endParaRPr lang="en-US" sz="36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3600" dirty="0">
                <a:latin typeface="Times New Roman" panose="02020603050405020304" pitchFamily="18" charset="0"/>
                <a:cs typeface="Times New Roman" panose="02020603050405020304" pitchFamily="18" charset="0"/>
              </a:rPr>
              <a:t>As a result, a country’s overall wealth and economic competitiveness are closely linked to how competitive its corporations are (</a:t>
            </a:r>
            <a:r>
              <a:rPr lang="en-US" sz="3600" dirty="0" err="1">
                <a:latin typeface="Times New Roman" panose="02020603050405020304" pitchFamily="18" charset="0"/>
                <a:cs typeface="Times New Roman" panose="02020603050405020304" pitchFamily="18" charset="0"/>
              </a:rPr>
              <a:t>Pimenta</a:t>
            </a:r>
            <a:r>
              <a:rPr lang="en-US" sz="3600" dirty="0">
                <a:latin typeface="Times New Roman" panose="02020603050405020304" pitchFamily="18" charset="0"/>
                <a:cs typeface="Times New Roman" panose="02020603050405020304" pitchFamily="18" charset="0"/>
              </a:rPr>
              <a:t>, 2002). </a:t>
            </a: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a:t>Prof. Abdallah Ali-Nakyea,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4</a:t>
            </a:fld>
            <a:endParaRPr lang="en-US" altLang="en-US"/>
          </a:p>
        </p:txBody>
      </p:sp>
    </p:spTree>
    <p:extLst>
      <p:ext uri="{BB962C8B-B14F-4D97-AF65-F5344CB8AC3E}">
        <p14:creationId xmlns:p14="http://schemas.microsoft.com/office/powerpoint/2010/main" val="3172876610"/>
      </p:ext>
    </p:extLst>
  </p:cSld>
  <p:clrMapOvr>
    <a:masterClrMapping/>
  </p:clrMapOvr>
  <p:transition>
    <p:wedg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5400" b="1" dirty="0">
                <a:solidFill>
                  <a:schemeClr val="bg1"/>
                </a:solidFill>
                <a:latin typeface="Times New Roman" panose="02020603050405020304" pitchFamily="18" charset="0"/>
                <a:cs typeface="Times New Roman" panose="02020603050405020304" pitchFamily="18" charset="0"/>
              </a:rPr>
              <a:t>INTRODUCTION/BACKGROUND</a:t>
            </a:r>
            <a:endParaRPr lang="en-GB" altLang="en-US" sz="5400"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algn="just">
              <a:buFont typeface="Wingdings" panose="05000000000000000000" pitchFamily="2" charset="2"/>
              <a:buChar char="Ø"/>
            </a:pPr>
            <a:r>
              <a:rPr lang="en-US" sz="3600" dirty="0">
                <a:latin typeface="Times New Roman" panose="02020603050405020304" pitchFamily="18" charset="0"/>
                <a:cs typeface="Times New Roman" panose="02020603050405020304" pitchFamily="18" charset="0"/>
              </a:rPr>
              <a:t>Corporate governance has thus become one of the most important pillars of modern business management because organizations are increasingly expected to create sustainable value not only for shareholders but also for employees, governments, communities, and the environment. </a:t>
            </a:r>
          </a:p>
          <a:p>
            <a:pPr algn="just">
              <a:buFont typeface="Wingdings" panose="05000000000000000000" pitchFamily="2" charset="2"/>
              <a:buChar char="Ø"/>
            </a:pPr>
            <a:endParaRPr lang="en-US" sz="36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3600" dirty="0">
                <a:latin typeface="Times New Roman" panose="02020603050405020304" pitchFamily="18" charset="0"/>
                <a:cs typeface="Times New Roman" panose="02020603050405020304" pitchFamily="18" charset="0"/>
              </a:rPr>
              <a:t>Traditionally, corporate governance focused largely on financial performance and shareholder wealth maximization. </a:t>
            </a: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a:t>Prof. Abdallah Ali-Nakyea,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5</a:t>
            </a:fld>
            <a:endParaRPr lang="en-US" altLang="en-US"/>
          </a:p>
        </p:txBody>
      </p:sp>
    </p:spTree>
    <p:extLst>
      <p:ext uri="{BB962C8B-B14F-4D97-AF65-F5344CB8AC3E}">
        <p14:creationId xmlns:p14="http://schemas.microsoft.com/office/powerpoint/2010/main" val="3774022378"/>
      </p:ext>
    </p:extLst>
  </p:cSld>
  <p:clrMapOvr>
    <a:masterClrMapping/>
  </p:clrMapOvr>
  <p:transition>
    <p:wedg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5400" b="1" dirty="0">
                <a:solidFill>
                  <a:schemeClr val="bg1"/>
                </a:solidFill>
                <a:latin typeface="Times New Roman" panose="02020603050405020304" pitchFamily="18" charset="0"/>
                <a:cs typeface="Times New Roman" panose="02020603050405020304" pitchFamily="18" charset="0"/>
              </a:rPr>
              <a:t>INTRODUCTION/BACKGROUND</a:t>
            </a:r>
            <a:endParaRPr lang="en-GB" altLang="en-US" sz="5400"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algn="just">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The OECD Principles of Corporate Governance emphasise </a:t>
            </a:r>
            <a:r>
              <a:rPr lang="en-US" sz="2800" b="1" dirty="0">
                <a:latin typeface="Times New Roman" panose="02020603050405020304" pitchFamily="18" charset="0"/>
                <a:cs typeface="Times New Roman" panose="02020603050405020304" pitchFamily="18" charset="0"/>
              </a:rPr>
              <a:t>transparency, accountability, fairness, </a:t>
            </a:r>
            <a:r>
              <a:rPr lang="en-US" sz="2800" dirty="0">
                <a:latin typeface="Times New Roman" panose="02020603050405020304" pitchFamily="18" charset="0"/>
                <a:cs typeface="Times New Roman" panose="02020603050405020304" pitchFamily="18" charset="0"/>
              </a:rPr>
              <a:t>and </a:t>
            </a:r>
            <a:r>
              <a:rPr lang="en-US" sz="2800" b="1" dirty="0">
                <a:latin typeface="Times New Roman" panose="02020603050405020304" pitchFamily="18" charset="0"/>
                <a:cs typeface="Times New Roman" panose="02020603050405020304" pitchFamily="18" charset="0"/>
              </a:rPr>
              <a:t>responsibility</a:t>
            </a:r>
            <a:r>
              <a:rPr lang="en-US" sz="2800" dirty="0">
                <a:latin typeface="Times New Roman" panose="02020603050405020304" pitchFamily="18" charset="0"/>
                <a:cs typeface="Times New Roman" panose="02020603050405020304" pitchFamily="18" charset="0"/>
              </a:rPr>
              <a:t> as core governance principles. </a:t>
            </a:r>
          </a:p>
          <a:p>
            <a:pPr marL="0" indent="0" algn="just">
              <a:buNone/>
            </a:pPr>
            <a:endParaRPr lang="en-US" sz="28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Shleifer and </a:t>
            </a:r>
            <a:r>
              <a:rPr lang="en-US" sz="2800" dirty="0" err="1">
                <a:latin typeface="Times New Roman" panose="02020603050405020304" pitchFamily="18" charset="0"/>
                <a:cs typeface="Times New Roman" panose="02020603050405020304" pitchFamily="18" charset="0"/>
              </a:rPr>
              <a:t>Vishny</a:t>
            </a:r>
            <a:r>
              <a:rPr lang="en-US" sz="2800" dirty="0">
                <a:latin typeface="Times New Roman" panose="02020603050405020304" pitchFamily="18" charset="0"/>
                <a:cs typeface="Times New Roman" panose="02020603050405020304" pitchFamily="18" charset="0"/>
              </a:rPr>
              <a:t> (1997) define corporate governance as the mechanisms and processes through which investors and providers of finance ensure that they receive returns on the money they invest in a corporation. </a:t>
            </a:r>
          </a:p>
          <a:p>
            <a:pPr algn="just">
              <a:buFont typeface="Wingdings" panose="05000000000000000000" pitchFamily="2" charset="2"/>
              <a:buChar char="Ø"/>
            </a:pPr>
            <a:endParaRPr lang="en-US" sz="28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This definition focuses mainly on how shareholders ensure returns on their investment; however, corporate governance extends far beyond the interests of shareholders alone (Page, 2005). </a:t>
            </a: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a:t>Prof. Abdallah Ali-Nakyea,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6</a:t>
            </a:fld>
            <a:endParaRPr lang="en-US" altLang="en-US"/>
          </a:p>
        </p:txBody>
      </p:sp>
    </p:spTree>
    <p:extLst>
      <p:ext uri="{BB962C8B-B14F-4D97-AF65-F5344CB8AC3E}">
        <p14:creationId xmlns:p14="http://schemas.microsoft.com/office/powerpoint/2010/main" val="3983461221"/>
      </p:ext>
    </p:extLst>
  </p:cSld>
  <p:clrMapOvr>
    <a:masterClrMapping/>
  </p:clrMapOvr>
  <p:transition>
    <p:wedg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5400" b="1" dirty="0">
                <a:solidFill>
                  <a:schemeClr val="bg1"/>
                </a:solidFill>
                <a:latin typeface="Times New Roman" panose="02020603050405020304" pitchFamily="18" charset="0"/>
                <a:cs typeface="Times New Roman" panose="02020603050405020304" pitchFamily="18" charset="0"/>
              </a:rPr>
              <a:t>INTRODUCTION/BACKGROUND</a:t>
            </a:r>
            <a:endParaRPr lang="en-GB" altLang="en-US" sz="5400"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algn="just">
              <a:buFont typeface="Wingdings" panose="05000000000000000000" pitchFamily="2" charset="2"/>
              <a:buChar char="Ø"/>
            </a:pPr>
            <a:r>
              <a:rPr lang="en-US" sz="2500" dirty="0">
                <a:latin typeface="Times New Roman" panose="02020603050405020304" pitchFamily="18" charset="0"/>
                <a:cs typeface="Times New Roman" panose="02020603050405020304" pitchFamily="18" charset="0"/>
              </a:rPr>
              <a:t>A company operates within a network of stakeholders, including creditors, employees, suppliers, customers, governments, and society as a whole. </a:t>
            </a:r>
          </a:p>
          <a:p>
            <a:pPr algn="just">
              <a:buFont typeface="Wingdings" panose="05000000000000000000" pitchFamily="2" charset="2"/>
              <a:buChar char="Ø"/>
            </a:pPr>
            <a:endParaRPr lang="en-US" sz="25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500" dirty="0">
                <a:latin typeface="Times New Roman" panose="02020603050405020304" pitchFamily="18" charset="0"/>
                <a:cs typeface="Times New Roman" panose="02020603050405020304" pitchFamily="18" charset="0"/>
              </a:rPr>
              <a:t>Each of these groups contributes to the company’s operations and is affected by its decisions. </a:t>
            </a:r>
          </a:p>
          <a:p>
            <a:pPr marL="0" indent="0" algn="just">
              <a:buNone/>
            </a:pPr>
            <a:endParaRPr lang="en-US" sz="25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500" dirty="0">
                <a:latin typeface="Times New Roman" panose="02020603050405020304" pitchFamily="18" charset="0"/>
                <a:cs typeface="Times New Roman" panose="02020603050405020304" pitchFamily="18" charset="0"/>
              </a:rPr>
              <a:t>Second, formal laws, regulations, and contracts are inherently incomplete. It is impossible for contracts or legal rules to anticipate every future event or business situation. </a:t>
            </a:r>
          </a:p>
          <a:p>
            <a:pPr algn="just">
              <a:buFont typeface="Wingdings" panose="05000000000000000000" pitchFamily="2" charset="2"/>
              <a:buChar char="Ø"/>
            </a:pPr>
            <a:endParaRPr lang="en-US" sz="25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500" dirty="0">
                <a:latin typeface="Times New Roman" panose="02020603050405020304" pitchFamily="18" charset="0"/>
                <a:cs typeface="Times New Roman" panose="02020603050405020304" pitchFamily="18" charset="0"/>
              </a:rPr>
              <a:t>As a result, companies often encounter disputes, uncertainties, and situations requiring negotiation and ethical judgment.</a:t>
            </a: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a:t>Prof. Abdallah Ali-Nakyea,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7</a:t>
            </a:fld>
            <a:endParaRPr lang="en-US" altLang="en-US"/>
          </a:p>
        </p:txBody>
      </p:sp>
    </p:spTree>
    <p:extLst>
      <p:ext uri="{BB962C8B-B14F-4D97-AF65-F5344CB8AC3E}">
        <p14:creationId xmlns:p14="http://schemas.microsoft.com/office/powerpoint/2010/main" val="4289216501"/>
      </p:ext>
    </p:extLst>
  </p:cSld>
  <p:clrMapOvr>
    <a:masterClrMapping/>
  </p:clrMapOvr>
  <p:transition>
    <p:wedg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5400" b="1" dirty="0">
                <a:solidFill>
                  <a:schemeClr val="bg1"/>
                </a:solidFill>
                <a:latin typeface="Times New Roman" panose="02020603050405020304" pitchFamily="18" charset="0"/>
                <a:cs typeface="Times New Roman" panose="02020603050405020304" pitchFamily="18" charset="0"/>
              </a:rPr>
              <a:t>INTRODUCTION/BACKGROUND</a:t>
            </a:r>
            <a:endParaRPr lang="en-GB" altLang="en-US" sz="5400"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algn="just">
              <a:buFont typeface="Wingdings" panose="05000000000000000000" pitchFamily="2" charset="2"/>
              <a:buChar char="Ø"/>
            </a:pPr>
            <a:r>
              <a:rPr lang="en-US" sz="3000" dirty="0">
                <a:latin typeface="Times New Roman" panose="02020603050405020304" pitchFamily="18" charset="0"/>
                <a:cs typeface="Times New Roman" panose="02020603050405020304" pitchFamily="18" charset="0"/>
              </a:rPr>
              <a:t>This is where corporate governance becomes essential. Governance provides the </a:t>
            </a:r>
            <a:r>
              <a:rPr lang="en-US" sz="3000" b="1" dirty="0">
                <a:latin typeface="Times New Roman" panose="02020603050405020304" pitchFamily="18" charset="0"/>
                <a:cs typeface="Times New Roman" panose="02020603050405020304" pitchFamily="18" charset="0"/>
              </a:rPr>
              <a:t>structures, principles, </a:t>
            </a:r>
            <a:r>
              <a:rPr lang="en-US" sz="3000" dirty="0">
                <a:latin typeface="Times New Roman" panose="02020603050405020304" pitchFamily="18" charset="0"/>
                <a:cs typeface="Times New Roman" panose="02020603050405020304" pitchFamily="18" charset="0"/>
              </a:rPr>
              <a:t>and </a:t>
            </a:r>
            <a:r>
              <a:rPr lang="en-US" sz="3000" b="1" dirty="0">
                <a:latin typeface="Times New Roman" panose="02020603050405020304" pitchFamily="18" charset="0"/>
                <a:cs typeface="Times New Roman" panose="02020603050405020304" pitchFamily="18" charset="0"/>
              </a:rPr>
              <a:t>informal norms </a:t>
            </a:r>
            <a:r>
              <a:rPr lang="en-US" sz="3000" dirty="0">
                <a:latin typeface="Times New Roman" panose="02020603050405020304" pitchFamily="18" charset="0"/>
                <a:cs typeface="Times New Roman" panose="02020603050405020304" pitchFamily="18" charset="0"/>
              </a:rPr>
              <a:t>that </a:t>
            </a:r>
            <a:r>
              <a:rPr lang="en-US" sz="3000" b="1" dirty="0">
                <a:latin typeface="Times New Roman" panose="02020603050405020304" pitchFamily="18" charset="0"/>
                <a:cs typeface="Times New Roman" panose="02020603050405020304" pitchFamily="18" charset="0"/>
              </a:rPr>
              <a:t>guide managerial decision-making when legal rules alone are insufficient </a:t>
            </a:r>
            <a:r>
              <a:rPr lang="en-US" sz="3000" dirty="0">
                <a:latin typeface="Times New Roman" panose="02020603050405020304" pitchFamily="18" charset="0"/>
                <a:cs typeface="Times New Roman" panose="02020603050405020304" pitchFamily="18" charset="0"/>
              </a:rPr>
              <a:t>(Page, 2003).</a:t>
            </a:r>
          </a:p>
          <a:p>
            <a:pPr marL="0" indent="0" algn="just">
              <a:buNone/>
            </a:pPr>
            <a:endParaRPr lang="en-US" sz="30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3000" dirty="0">
                <a:latin typeface="Times New Roman" panose="02020603050405020304" pitchFamily="18" charset="0"/>
                <a:cs typeface="Times New Roman" panose="02020603050405020304" pitchFamily="18" charset="0"/>
              </a:rPr>
              <a:t>A broader definition may be that corporate governance consists of the legal, contractual, and implicit frameworks that define the exercise of power within a company, that influence decision making, that allow the stakeholders to assume their responsibilities, and that ensure that their rights and privileges are respected (Page, 2003).</a:t>
            </a: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a:t>Prof. Abdallah Ali-Nakyea,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8</a:t>
            </a:fld>
            <a:endParaRPr lang="en-US" altLang="en-US"/>
          </a:p>
        </p:txBody>
      </p:sp>
    </p:spTree>
    <p:extLst>
      <p:ext uri="{BB962C8B-B14F-4D97-AF65-F5344CB8AC3E}">
        <p14:creationId xmlns:p14="http://schemas.microsoft.com/office/powerpoint/2010/main" val="382156751"/>
      </p:ext>
    </p:extLst>
  </p:cSld>
  <p:clrMapOvr>
    <a:masterClrMapping/>
  </p:clrMapOvr>
  <p:transition>
    <p:wedg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5400" b="1" dirty="0">
                <a:solidFill>
                  <a:schemeClr val="bg1"/>
                </a:solidFill>
                <a:latin typeface="Times New Roman" panose="02020603050405020304" pitchFamily="18" charset="0"/>
                <a:cs typeface="Times New Roman" panose="02020603050405020304" pitchFamily="18" charset="0"/>
              </a:rPr>
              <a:t>INTRODUCTION/BACKGROUND</a:t>
            </a:r>
            <a:endParaRPr lang="en-GB" altLang="en-US" sz="5400"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algn="just">
              <a:spcAft>
                <a:spcPts val="800"/>
              </a:spcAft>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According to the OECD, "</a:t>
            </a:r>
            <a:r>
              <a:rPr lang="en-US" i="1" kern="0" dirty="0">
                <a:effectLst/>
                <a:latin typeface="Times New Roman" panose="02020603050405020304" pitchFamily="18" charset="0"/>
                <a:ea typeface="Times New Roman" panose="02020603050405020304" pitchFamily="18" charset="0"/>
                <a:cs typeface="Times New Roman" panose="02020603050405020304" pitchFamily="18" charset="0"/>
              </a:rPr>
              <a:t>Corporate governance is the system by which business corporations are directed and controlled.  The corporate governance structure specifies the distribution of rights and responsibilities among different participants in the corporation, such as, the board, managers, shareholders and other stakeholders, and spells out the rules and procedures for making decisions on corporate affairs. By doing this, it also provides the structure through which the company objectives are set, and the means of attaining those objectives and monitoring performance</a:t>
            </a: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 (OECD</a:t>
            </a:r>
            <a:r>
              <a:rPr lang="en-US" kern="100" dirty="0">
                <a:effectLst/>
                <a:latin typeface="Times New Roman" panose="02020603050405020304" pitchFamily="18" charset="0"/>
                <a:ea typeface="Aptos" panose="020B0004020202020204" pitchFamily="34" charset="0"/>
                <a:cs typeface="Times New Roman" panose="02020603050405020304" pitchFamily="18" charset="0"/>
              </a:rPr>
              <a:t>, 1999</a:t>
            </a: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a:t>Prof. Abdallah Ali-Nakyea,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9</a:t>
            </a:fld>
            <a:endParaRPr lang="en-US" altLang="en-US"/>
          </a:p>
        </p:txBody>
      </p:sp>
    </p:spTree>
    <p:extLst>
      <p:ext uri="{BB962C8B-B14F-4D97-AF65-F5344CB8AC3E}">
        <p14:creationId xmlns:p14="http://schemas.microsoft.com/office/powerpoint/2010/main" val="3784560175"/>
      </p:ext>
    </p:extLst>
  </p:cSld>
  <p:clrMapOvr>
    <a:masterClrMapping/>
  </p:clrMapOvr>
  <p:transition>
    <p:wedg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5400" b="1" dirty="0">
                <a:solidFill>
                  <a:schemeClr val="bg1"/>
                </a:solidFill>
                <a:latin typeface="Times New Roman" panose="02020603050405020304" pitchFamily="18" charset="0"/>
                <a:cs typeface="Times New Roman" panose="02020603050405020304" pitchFamily="18" charset="0"/>
              </a:rPr>
              <a:t>INTRODUCTION/BACKGROUND</a:t>
            </a:r>
            <a:endParaRPr lang="en-GB" altLang="en-US" sz="5400"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algn="just">
              <a:buFont typeface="Wingdings" panose="05000000000000000000" pitchFamily="2" charset="2"/>
              <a:buChar char="Ø"/>
            </a:pPr>
            <a:r>
              <a:rPr lang="en-US" sz="2600" dirty="0">
                <a:latin typeface="Times New Roman" panose="02020603050405020304" pitchFamily="18" charset="0"/>
                <a:cs typeface="Times New Roman" panose="02020603050405020304" pitchFamily="18" charset="0"/>
              </a:rPr>
              <a:t>In Ghana, corporate governance reforms have intensified over the past decade due to recurring concerns regarding financial instability, corruption, public sector inefficiency, and institutional accountability. </a:t>
            </a:r>
          </a:p>
          <a:p>
            <a:pPr algn="just">
              <a:buFont typeface="Wingdings" panose="05000000000000000000" pitchFamily="2" charset="2"/>
              <a:buChar char="Ø"/>
            </a:pPr>
            <a:endParaRPr lang="en-US" sz="26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600" dirty="0">
                <a:latin typeface="Times New Roman" panose="02020603050405020304" pitchFamily="18" charset="0"/>
                <a:cs typeface="Times New Roman" panose="02020603050405020304" pitchFamily="18" charset="0"/>
              </a:rPr>
              <a:t>The enactment of the Companies Act, 2018 (Act 992) strengthened corporate regulation by introducing enhanced disclosure obligations, directors’ duties, and accountability mechanisms for companies operating within Ghana. </a:t>
            </a:r>
          </a:p>
          <a:p>
            <a:pPr marL="0" indent="0" algn="just">
              <a:buNone/>
            </a:pPr>
            <a:endParaRPr lang="en-US" sz="26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600" dirty="0">
                <a:latin typeface="Times New Roman" panose="02020603050405020304" pitchFamily="18" charset="0"/>
                <a:cs typeface="Times New Roman" panose="02020603050405020304" pitchFamily="18" charset="0"/>
              </a:rPr>
              <a:t>Additionally, the Securities and Exchange Commission, Ghana (SEC) and the Bank of Ghana (BOG) have issued governance directives aimed at improving transparency, board independence, risk management, and regulatory compliance within financial institutions and listed entities. </a:t>
            </a: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a:t>Prof. Abdallah Ali-Nakyea,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10</a:t>
            </a:fld>
            <a:endParaRPr lang="en-US" altLang="en-US"/>
          </a:p>
        </p:txBody>
      </p:sp>
    </p:spTree>
    <p:extLst>
      <p:ext uri="{BB962C8B-B14F-4D97-AF65-F5344CB8AC3E}">
        <p14:creationId xmlns:p14="http://schemas.microsoft.com/office/powerpoint/2010/main" val="2415473317"/>
      </p:ext>
    </p:extLst>
  </p:cSld>
  <p:clrMapOvr>
    <a:masterClrMapping/>
  </p:clrMapOvr>
  <p:transition>
    <p:wedg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4000" b="1" dirty="0">
                <a:solidFill>
                  <a:schemeClr val="bg1"/>
                </a:solidFill>
                <a:latin typeface="Times New Roman" panose="02020603050405020304" pitchFamily="18" charset="0"/>
                <a:cs typeface="Times New Roman" panose="02020603050405020304" pitchFamily="18" charset="0"/>
              </a:rPr>
              <a:t>IMPORTANCE OF CORPORATE GOVERNANCE </a:t>
            </a:r>
            <a:endParaRPr lang="en-GB" altLang="en-US" sz="4000"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algn="just">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The Securities and Exchange Commission (SEC, 2006) reported that a survey conducted by the McKinsey consulting group in 2002 revealed that eighty-five per cent of respondents regarded corporate governance in Sub-Saharan Africa as more important than financial considerations when making investment decisions (Afolabi, 2016).</a:t>
            </a:r>
          </a:p>
          <a:p>
            <a:pPr marL="0" indent="0" algn="just">
              <a:buNone/>
            </a:pPr>
            <a:endParaRPr lang="en-US" sz="28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Moreover, the significance of strong corporate governance in developing countries is demonstrated by several studies, which suggest that effective governance systems are essential for attracting foreign investment and supporting long-term economic growth. </a:t>
            </a: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a:t>Prof. Abdallah Ali-Nakyea,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11</a:t>
            </a:fld>
            <a:endParaRPr lang="en-US" altLang="en-US"/>
          </a:p>
        </p:txBody>
      </p:sp>
    </p:spTree>
    <p:extLst>
      <p:ext uri="{BB962C8B-B14F-4D97-AF65-F5344CB8AC3E}">
        <p14:creationId xmlns:p14="http://schemas.microsoft.com/office/powerpoint/2010/main" val="2268968274"/>
      </p:ext>
    </p:extLst>
  </p:cSld>
  <p:clrMapOvr>
    <a:masterClrMapping/>
  </p:clrMapOvr>
  <p:transition>
    <p:wedg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4000" b="1" dirty="0">
                <a:solidFill>
                  <a:schemeClr val="bg1"/>
                </a:solidFill>
                <a:latin typeface="Times New Roman" panose="02020603050405020304" pitchFamily="18" charset="0"/>
                <a:cs typeface="Times New Roman" panose="02020603050405020304" pitchFamily="18" charset="0"/>
              </a:rPr>
              <a:t>IMPORTANCE OF CORPORATE GOVERNANCE </a:t>
            </a:r>
            <a:endParaRPr lang="en-GB" altLang="en-US" sz="4000"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algn="just">
              <a:spcAft>
                <a:spcPts val="800"/>
              </a:spcAft>
              <a:buFont typeface="Wingdings" panose="05000000000000000000" pitchFamily="2" charset="2"/>
              <a:buChar char="Ø"/>
            </a:pPr>
            <a:r>
              <a:rPr lang="en-US" sz="2400" kern="0" dirty="0">
                <a:effectLst/>
                <a:latin typeface="Times New Roman" panose="02020603050405020304" pitchFamily="18" charset="0"/>
                <a:ea typeface="Times New Roman" panose="02020603050405020304" pitchFamily="18" charset="0"/>
                <a:cs typeface="Times New Roman" panose="02020603050405020304" pitchFamily="18" charset="0"/>
              </a:rPr>
              <a:t>The purpose of corporate governance, in any country, is threefold:</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pPr lvl="2" indent="-342900" algn="just">
              <a:buFont typeface="Wingdings" panose="05000000000000000000" pitchFamily="2" charset="2"/>
              <a:buChar char="Ø"/>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Facilitate and stimulate the performance of corporations by creating and maintaining incentives that motivate corporate insiders to </a:t>
            </a:r>
            <a:r>
              <a:rPr lang="en-US" kern="0" dirty="0" err="1">
                <a:effectLst/>
                <a:latin typeface="Times New Roman" panose="02020603050405020304" pitchFamily="18" charset="0"/>
                <a:ea typeface="Times New Roman" panose="02020603050405020304" pitchFamily="18" charset="0"/>
                <a:cs typeface="Times New Roman" panose="02020603050405020304" pitchFamily="18" charset="0"/>
              </a:rPr>
              <a:t>maximise</a:t>
            </a: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 firms’ operational efficiency, return on assets and long-term productivity growth;</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lvl="2" indent="-342900" algn="just">
              <a:buFont typeface="Wingdings" panose="05000000000000000000" pitchFamily="2" charset="2"/>
              <a:buChar char="Ø"/>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Limit insiders’ abuse of power over corporate resources – whether such abuse takes the form of insiders’ asset stripping or otherwise siphoning off corporate resources for their private use, and/or their causing significant wastage of corporate-controlled resources (the so-called “agency problems”) – which are otherwise likely to result from insiders’ self-serving behaviour;</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lvl="2" indent="-342900" algn="just">
              <a:spcAft>
                <a:spcPts val="800"/>
              </a:spcAft>
              <a:buFont typeface="Wingdings" panose="05000000000000000000" pitchFamily="2" charset="2"/>
              <a:buChar char="Ø"/>
            </a:pPr>
            <a:r>
              <a:rPr lang="en-US" kern="0" dirty="0">
                <a:effectLst/>
                <a:latin typeface="Times New Roman" panose="02020603050405020304" pitchFamily="18" charset="0"/>
                <a:ea typeface="Times New Roman" panose="02020603050405020304" pitchFamily="18" charset="0"/>
                <a:cs typeface="Times New Roman" panose="02020603050405020304" pitchFamily="18" charset="0"/>
              </a:rPr>
              <a:t>Provide the means to monitor managers’ behaviour to ensure corporate accountability and provide for reasonably cost-effective protection of investors and society’s interests vis-à-vis corporate insiders.</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a:t>Prof. Abdallah Ali-Nakyea,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12</a:t>
            </a:fld>
            <a:endParaRPr lang="en-US" altLang="en-US"/>
          </a:p>
        </p:txBody>
      </p:sp>
    </p:spTree>
    <p:extLst>
      <p:ext uri="{BB962C8B-B14F-4D97-AF65-F5344CB8AC3E}">
        <p14:creationId xmlns:p14="http://schemas.microsoft.com/office/powerpoint/2010/main" val="2515294462"/>
      </p:ext>
    </p:extLst>
  </p:cSld>
  <p:clrMapOvr>
    <a:masterClrMapping/>
  </p:clrMapOvr>
  <p:transition>
    <p:wedg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4000" b="1" dirty="0">
                <a:solidFill>
                  <a:schemeClr val="bg1"/>
                </a:solidFill>
                <a:latin typeface="Times New Roman" panose="02020603050405020304" pitchFamily="18" charset="0"/>
                <a:cs typeface="Times New Roman" panose="02020603050405020304" pitchFamily="18" charset="0"/>
              </a:rPr>
              <a:t>IMPORTANCE OF CORPORATE GOVERNANCE </a:t>
            </a:r>
            <a:endParaRPr lang="en-GB" altLang="en-US" sz="4000"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algn="just">
              <a:spcAft>
                <a:spcPts val="800"/>
              </a:spcAft>
              <a:buFont typeface="Wingdings" panose="05000000000000000000" pitchFamily="2" charset="2"/>
              <a:buChar char="Ø"/>
            </a:pPr>
            <a:r>
              <a:rPr lang="en-US" sz="2600" kern="0" dirty="0">
                <a:effectLst/>
                <a:latin typeface="Times New Roman" panose="02020603050405020304" pitchFamily="18" charset="0"/>
                <a:ea typeface="Times New Roman" panose="02020603050405020304" pitchFamily="18" charset="0"/>
                <a:cs typeface="Times New Roman" panose="02020603050405020304" pitchFamily="18" charset="0"/>
              </a:rPr>
              <a:t>Corporate governance is important because it provides the framework through which companies are directed, managed, and controlled. </a:t>
            </a:r>
          </a:p>
          <a:p>
            <a:pPr algn="just">
              <a:spcAft>
                <a:spcPts val="800"/>
              </a:spcAft>
              <a:buFont typeface="Wingdings" panose="05000000000000000000" pitchFamily="2" charset="2"/>
              <a:buChar char="Ø"/>
            </a:pPr>
            <a:endParaRPr lang="en-US" sz="2600" kern="0" dirty="0">
              <a:latin typeface="Times New Roman" panose="02020603050405020304" pitchFamily="18" charset="0"/>
              <a:ea typeface="Times New Roman" panose="02020603050405020304" pitchFamily="18" charset="0"/>
              <a:cs typeface="Times New Roman" panose="02020603050405020304" pitchFamily="18" charset="0"/>
            </a:endParaRPr>
          </a:p>
          <a:p>
            <a:pPr algn="just">
              <a:spcAft>
                <a:spcPts val="800"/>
              </a:spcAft>
              <a:buFont typeface="Wingdings" panose="05000000000000000000" pitchFamily="2" charset="2"/>
              <a:buChar char="Ø"/>
            </a:pPr>
            <a:r>
              <a:rPr lang="en-US" sz="2600" kern="0" dirty="0">
                <a:effectLst/>
                <a:latin typeface="Times New Roman" panose="02020603050405020304" pitchFamily="18" charset="0"/>
                <a:ea typeface="Times New Roman" panose="02020603050405020304" pitchFamily="18" charset="0"/>
                <a:cs typeface="Times New Roman" panose="02020603050405020304" pitchFamily="18" charset="0"/>
              </a:rPr>
              <a:t>To establish good corporate governance practices, companies must balance the interests of their various stakeholders. </a:t>
            </a:r>
          </a:p>
          <a:p>
            <a:pPr algn="just">
              <a:spcAft>
                <a:spcPts val="800"/>
              </a:spcAft>
              <a:buFont typeface="Wingdings" panose="05000000000000000000" pitchFamily="2" charset="2"/>
              <a:buChar char="Ø"/>
            </a:pPr>
            <a:r>
              <a:rPr lang="en-US" sz="2600" dirty="0">
                <a:effectLst/>
                <a:latin typeface="Times New Roman" panose="02020603050405020304" pitchFamily="18" charset="0"/>
                <a:ea typeface="Aptos" panose="020B0004020202020204" pitchFamily="34" charset="0"/>
              </a:rPr>
              <a:t>Through proper oversight and accountability mechanisms, governance reduces the risk of fraud, corruption, abuse of power, and managerial misconduct. </a:t>
            </a:r>
          </a:p>
          <a:p>
            <a:pPr algn="just">
              <a:spcAft>
                <a:spcPts val="800"/>
              </a:spcAft>
              <a:buFont typeface="Wingdings" panose="05000000000000000000" pitchFamily="2" charset="2"/>
              <a:buChar char="Ø"/>
            </a:pPr>
            <a:endParaRPr lang="en-US" sz="2600" dirty="0">
              <a:latin typeface="Times New Roman" panose="02020603050405020304" pitchFamily="18" charset="0"/>
              <a:ea typeface="Aptos" panose="020B0004020202020204" pitchFamily="34" charset="0"/>
            </a:endParaRPr>
          </a:p>
          <a:p>
            <a:pPr algn="just">
              <a:spcAft>
                <a:spcPts val="800"/>
              </a:spcAft>
              <a:buFont typeface="Wingdings" panose="05000000000000000000" pitchFamily="2" charset="2"/>
              <a:buChar char="Ø"/>
            </a:pPr>
            <a:r>
              <a:rPr lang="en-US" sz="2600" dirty="0">
                <a:effectLst/>
                <a:latin typeface="Times New Roman" panose="02020603050405020304" pitchFamily="18" charset="0"/>
                <a:ea typeface="Aptos" panose="020B0004020202020204" pitchFamily="34" charset="0"/>
              </a:rPr>
              <a:t>It ensures that directors and managers act in the best interests of the company and those connected to it.</a:t>
            </a:r>
            <a:endParaRPr lang="en-US" sz="2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a:t>Prof. Abdallah Ali-Nakyea,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13</a:t>
            </a:fld>
            <a:endParaRPr lang="en-US" altLang="en-US"/>
          </a:p>
        </p:txBody>
      </p:sp>
    </p:spTree>
    <p:extLst>
      <p:ext uri="{BB962C8B-B14F-4D97-AF65-F5344CB8AC3E}">
        <p14:creationId xmlns:p14="http://schemas.microsoft.com/office/powerpoint/2010/main" val="3087762028"/>
      </p:ext>
    </p:extLst>
  </p:cSld>
  <p:clrMapOvr>
    <a:masterClrMapping/>
  </p:clrMapOvr>
  <p:transition>
    <p:wedg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4000" b="1" dirty="0">
                <a:solidFill>
                  <a:schemeClr val="bg1"/>
                </a:solidFill>
                <a:latin typeface="Times New Roman" panose="02020603050405020304" pitchFamily="18" charset="0"/>
                <a:cs typeface="Times New Roman" panose="02020603050405020304" pitchFamily="18" charset="0"/>
              </a:rPr>
              <a:t>IMPORTANCE OF CORPORATE GOVERNANCE </a:t>
            </a:r>
            <a:endParaRPr lang="en-GB" altLang="en-US" sz="4000"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algn="just">
              <a:spcAft>
                <a:spcPts val="800"/>
              </a:spcAft>
              <a:buFont typeface="Wingdings" panose="05000000000000000000" pitchFamily="2" charset="2"/>
              <a:buChar char="Ø"/>
            </a:pP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Effective corporate governance builds trust with shareholders, strengthens investor confidence, improves </a:t>
            </a:r>
            <a:r>
              <a:rPr lang="en-US" sz="2200" kern="0" dirty="0" err="1">
                <a:effectLst/>
                <a:latin typeface="Times New Roman" panose="02020603050405020304" pitchFamily="18" charset="0"/>
                <a:ea typeface="Times New Roman" panose="02020603050405020304" pitchFamily="18" charset="0"/>
                <a:cs typeface="Times New Roman" panose="02020603050405020304" pitchFamily="18" charset="0"/>
              </a:rPr>
              <a:t>organisational</a:t>
            </a: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 performance, and ensures that companies operate responsibly within society. </a:t>
            </a:r>
          </a:p>
          <a:p>
            <a:pPr algn="just">
              <a:spcAft>
                <a:spcPts val="800"/>
              </a:spcAft>
              <a:buFont typeface="Wingdings" panose="05000000000000000000" pitchFamily="2" charset="2"/>
              <a:buChar char="Ø"/>
            </a:pPr>
            <a:endParaRPr lang="en-US" sz="2200" kern="0" dirty="0">
              <a:latin typeface="Times New Roman" panose="02020603050405020304" pitchFamily="18" charset="0"/>
              <a:ea typeface="Times New Roman" panose="02020603050405020304" pitchFamily="18" charset="0"/>
              <a:cs typeface="Times New Roman" panose="02020603050405020304" pitchFamily="18" charset="0"/>
            </a:endParaRPr>
          </a:p>
          <a:p>
            <a:pPr algn="just">
              <a:spcAft>
                <a:spcPts val="800"/>
              </a:spcAft>
              <a:buFont typeface="Wingdings" panose="05000000000000000000" pitchFamily="2" charset="2"/>
              <a:buChar char="Ø"/>
            </a:pPr>
            <a:r>
              <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rPr>
              <a:t>This trust is critical for attracting investments and fostering long-term relationships with key stakeholders (Duale, 2024). </a:t>
            </a:r>
          </a:p>
          <a:p>
            <a:pPr algn="just">
              <a:spcAft>
                <a:spcPts val="800"/>
              </a:spcAft>
              <a:buFont typeface="Wingdings" panose="05000000000000000000" pitchFamily="2" charset="2"/>
              <a:buChar char="Ø"/>
            </a:pPr>
            <a:endParaRPr lang="en-US" sz="2200" kern="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spcAft>
                <a:spcPts val="800"/>
              </a:spcAft>
              <a:buFont typeface="Wingdings" panose="05000000000000000000" pitchFamily="2" charset="2"/>
              <a:buChar char="Ø"/>
            </a:pPr>
            <a:r>
              <a:rPr lang="en-US" sz="2200" dirty="0">
                <a:effectLst/>
                <a:latin typeface="Times New Roman" panose="02020603050405020304" pitchFamily="18" charset="0"/>
                <a:ea typeface="Times New Roman" panose="02020603050405020304" pitchFamily="18" charset="0"/>
              </a:rPr>
              <a:t>Corporate governance promotes an ethical </a:t>
            </a:r>
            <a:r>
              <a:rPr lang="en-US" sz="2200" dirty="0" err="1">
                <a:effectLst/>
                <a:latin typeface="Times New Roman" panose="02020603050405020304" pitchFamily="18" charset="0"/>
                <a:ea typeface="Times New Roman" panose="02020603050405020304" pitchFamily="18" charset="0"/>
              </a:rPr>
              <a:t>organisational</a:t>
            </a:r>
            <a:r>
              <a:rPr lang="en-US" sz="2200" dirty="0">
                <a:effectLst/>
                <a:latin typeface="Times New Roman" panose="02020603050405020304" pitchFamily="18" charset="0"/>
                <a:ea typeface="Times New Roman" panose="02020603050405020304" pitchFamily="18" charset="0"/>
              </a:rPr>
              <a:t> culture by encouraging social responsibility and commitment to corporate principles.</a:t>
            </a:r>
          </a:p>
          <a:p>
            <a:pPr algn="just">
              <a:spcAft>
                <a:spcPts val="800"/>
              </a:spcAft>
              <a:buFont typeface="Wingdings" panose="05000000000000000000" pitchFamily="2" charset="2"/>
              <a:buChar char="Ø"/>
            </a:pPr>
            <a:endParaRPr lang="en-US" sz="2200" dirty="0">
              <a:latin typeface="Times New Roman" panose="02020603050405020304" pitchFamily="18" charset="0"/>
              <a:ea typeface="Times New Roman" panose="02020603050405020304" pitchFamily="18" charset="0"/>
            </a:endParaRPr>
          </a:p>
          <a:p>
            <a:pPr algn="just">
              <a:spcAft>
                <a:spcPts val="800"/>
              </a:spcAft>
              <a:buFont typeface="Wingdings" panose="05000000000000000000" pitchFamily="2" charset="2"/>
              <a:buChar char="Ø"/>
            </a:pPr>
            <a:r>
              <a:rPr lang="en-US" sz="2200" dirty="0">
                <a:effectLst/>
                <a:latin typeface="Times New Roman" panose="02020603050405020304" pitchFamily="18" charset="0"/>
                <a:ea typeface="Times New Roman" panose="02020603050405020304" pitchFamily="18" charset="0"/>
              </a:rPr>
              <a:t> It ensures that companies not only adhere to legal and regulatory requirements but also make positive contributions to society.</a:t>
            </a:r>
          </a:p>
          <a:p>
            <a:pPr algn="just">
              <a:spcAft>
                <a:spcPts val="800"/>
              </a:spcAft>
            </a:pPr>
            <a:endParaRPr lang="en-US" sz="2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a:t>Prof. Abdallah Ali-Nakyea,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14</a:t>
            </a:fld>
            <a:endParaRPr lang="en-US" altLang="en-US"/>
          </a:p>
        </p:txBody>
      </p:sp>
    </p:spTree>
    <p:extLst>
      <p:ext uri="{BB962C8B-B14F-4D97-AF65-F5344CB8AC3E}">
        <p14:creationId xmlns:p14="http://schemas.microsoft.com/office/powerpoint/2010/main" val="936274431"/>
      </p:ext>
    </p:extLst>
  </p:cSld>
  <p:clrMapOvr>
    <a:masterClrMapping/>
  </p:clrMapOvr>
  <p:transition>
    <p:wedg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4000" b="1" dirty="0">
                <a:solidFill>
                  <a:schemeClr val="bg1"/>
                </a:solidFill>
                <a:latin typeface="Times New Roman" panose="02020603050405020304" pitchFamily="18" charset="0"/>
                <a:cs typeface="Times New Roman" panose="02020603050405020304" pitchFamily="18" charset="0"/>
              </a:rPr>
              <a:t>IMPORTANCE OF CORPORATE GOVERNANCE </a:t>
            </a:r>
            <a:endParaRPr lang="en-GB" altLang="en-US" sz="4000"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algn="just">
              <a:spcAft>
                <a:spcPts val="800"/>
              </a:spcAft>
              <a:buFont typeface="Wingdings" panose="05000000000000000000" pitchFamily="2" charset="2"/>
              <a:buChar char="Ø"/>
            </a:pPr>
            <a:r>
              <a:rPr lang="en-US" sz="2300" kern="0" dirty="0">
                <a:effectLst/>
                <a:latin typeface="Times New Roman" panose="02020603050405020304" pitchFamily="18" charset="0"/>
                <a:ea typeface="Times New Roman" panose="02020603050405020304" pitchFamily="18" charset="0"/>
                <a:cs typeface="Times New Roman" panose="02020603050405020304" pitchFamily="18" charset="0"/>
              </a:rPr>
              <a:t>Governance practices that emphasise long-term strategic planning promote sustainable growth by balancing immediate profits with future objectives. </a:t>
            </a:r>
          </a:p>
          <a:p>
            <a:pPr algn="just">
              <a:spcAft>
                <a:spcPts val="800"/>
              </a:spcAft>
              <a:buFont typeface="Wingdings" panose="05000000000000000000" pitchFamily="2" charset="2"/>
              <a:buChar char="Ø"/>
            </a:pPr>
            <a:endParaRPr lang="en-US" sz="2300" kern="0" dirty="0">
              <a:latin typeface="Times New Roman" panose="02020603050405020304" pitchFamily="18" charset="0"/>
              <a:ea typeface="Times New Roman" panose="02020603050405020304" pitchFamily="18" charset="0"/>
              <a:cs typeface="Times New Roman" panose="02020603050405020304" pitchFamily="18" charset="0"/>
            </a:endParaRPr>
          </a:p>
          <a:p>
            <a:pPr algn="just">
              <a:spcAft>
                <a:spcPts val="800"/>
              </a:spcAft>
              <a:buFont typeface="Wingdings" panose="05000000000000000000" pitchFamily="2" charset="2"/>
              <a:buChar char="Ø"/>
            </a:pPr>
            <a:r>
              <a:rPr lang="en-US" sz="2300" kern="0" dirty="0">
                <a:effectLst/>
                <a:latin typeface="Times New Roman" panose="02020603050405020304" pitchFamily="18" charset="0"/>
                <a:ea typeface="Times New Roman" panose="02020603050405020304" pitchFamily="18" charset="0"/>
                <a:cs typeface="Times New Roman" panose="02020603050405020304" pitchFamily="18" charset="0"/>
              </a:rPr>
              <a:t>This approach supports continuous profitability and the creation of lasting value for all stakeholders.</a:t>
            </a:r>
          </a:p>
          <a:p>
            <a:pPr algn="just">
              <a:spcAft>
                <a:spcPts val="800"/>
              </a:spcAft>
              <a:buFont typeface="Wingdings" panose="05000000000000000000" pitchFamily="2" charset="2"/>
              <a:buChar char="Ø"/>
            </a:pPr>
            <a:endParaRPr lang="en-US" sz="2300" kern="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spcAft>
                <a:spcPts val="800"/>
              </a:spcAft>
              <a:buFont typeface="Wingdings" panose="05000000000000000000" pitchFamily="2" charset="2"/>
              <a:buChar char="Ø"/>
            </a:pPr>
            <a:r>
              <a:rPr lang="en-US" sz="2300" kern="0" dirty="0">
                <a:effectLst/>
                <a:latin typeface="Times New Roman" panose="02020603050405020304" pitchFamily="18" charset="0"/>
                <a:ea typeface="Times New Roman" panose="02020603050405020304" pitchFamily="18" charset="0"/>
                <a:cs typeface="Times New Roman" panose="02020603050405020304" pitchFamily="18" charset="0"/>
              </a:rPr>
              <a:t>Good governance practices involve using risk management frameworks that enable companies to proactively identify, evaluate, and reduce risks. </a:t>
            </a:r>
          </a:p>
          <a:p>
            <a:pPr algn="just">
              <a:spcAft>
                <a:spcPts val="800"/>
              </a:spcAft>
              <a:buFont typeface="Wingdings" panose="05000000000000000000" pitchFamily="2" charset="2"/>
              <a:buChar char="Ø"/>
            </a:pPr>
            <a:endParaRPr lang="en-US" sz="2300" kern="0" dirty="0">
              <a:latin typeface="Times New Roman" panose="02020603050405020304" pitchFamily="18" charset="0"/>
              <a:ea typeface="Times New Roman" panose="02020603050405020304" pitchFamily="18" charset="0"/>
              <a:cs typeface="Times New Roman" panose="02020603050405020304" pitchFamily="18" charset="0"/>
            </a:endParaRPr>
          </a:p>
          <a:p>
            <a:pPr algn="just">
              <a:spcAft>
                <a:spcPts val="800"/>
              </a:spcAft>
              <a:buFont typeface="Wingdings" panose="05000000000000000000" pitchFamily="2" charset="2"/>
              <a:buChar char="Ø"/>
            </a:pPr>
            <a:r>
              <a:rPr lang="en-US" sz="2300" kern="0" dirty="0">
                <a:effectLst/>
                <a:latin typeface="Times New Roman" panose="02020603050405020304" pitchFamily="18" charset="0"/>
                <a:ea typeface="Times New Roman" panose="02020603050405020304" pitchFamily="18" charset="0"/>
                <a:cs typeface="Times New Roman" panose="02020603050405020304" pitchFamily="18" charset="0"/>
              </a:rPr>
              <a:t>This helps lower the chances of crises occurring and improves the organization’s capacity to respond effectively when they do.</a:t>
            </a:r>
          </a:p>
          <a:p>
            <a:pPr algn="just">
              <a:spcAft>
                <a:spcPts val="800"/>
              </a:spcAft>
            </a:pPr>
            <a:endParaRPr lang="en-US" sz="2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a:t>Prof. Abdallah Ali-Nakyea,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15</a:t>
            </a:fld>
            <a:endParaRPr lang="en-US" altLang="en-US"/>
          </a:p>
        </p:txBody>
      </p:sp>
    </p:spTree>
    <p:extLst>
      <p:ext uri="{BB962C8B-B14F-4D97-AF65-F5344CB8AC3E}">
        <p14:creationId xmlns:p14="http://schemas.microsoft.com/office/powerpoint/2010/main" val="1805515227"/>
      </p:ext>
    </p:extLst>
  </p:cSld>
  <p:clrMapOvr>
    <a:masterClrMapping/>
  </p:clrMapOvr>
  <p:transition>
    <p:wedg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3200" b="1" dirty="0">
                <a:solidFill>
                  <a:schemeClr val="bg1"/>
                </a:solidFill>
                <a:latin typeface="Times New Roman" panose="02020603050405020304" pitchFamily="18" charset="0"/>
                <a:cs typeface="Times New Roman" panose="02020603050405020304" pitchFamily="18" charset="0"/>
              </a:rPr>
              <a:t>THE CONCEPT OF THE SIX CAPITALS OF VALUE CREATION</a:t>
            </a:r>
            <a:endParaRPr lang="en-GB" altLang="en-US" sz="3200"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algn="just">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primary aim of every business is to allocate resources efficiently in order to generate the highest possible economic value, which in turn contributes to improved social welfare and living standards. </a:t>
            </a:r>
          </a:p>
          <a:p>
            <a:pPr algn="just">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As a result, companies are generally expected to provide society with high-quality goods and services at prices that consumers perceive as fair, making this the central objective of companies in any economic system.</a:t>
            </a: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a:t>Prof. Abdallah Ali-Nakyea,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16</a:t>
            </a:fld>
            <a:endParaRPr lang="en-US" altLang="en-US"/>
          </a:p>
        </p:txBody>
      </p:sp>
    </p:spTree>
    <p:extLst>
      <p:ext uri="{BB962C8B-B14F-4D97-AF65-F5344CB8AC3E}">
        <p14:creationId xmlns:p14="http://schemas.microsoft.com/office/powerpoint/2010/main" val="2881015288"/>
      </p:ext>
    </p:extLst>
  </p:cSld>
  <p:clrMapOvr>
    <a:masterClrMapping/>
  </p:clrMapOvr>
  <p:transition>
    <p:wedg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3200" b="1" dirty="0">
                <a:solidFill>
                  <a:schemeClr val="bg1"/>
                </a:solidFill>
                <a:latin typeface="Times New Roman" panose="02020603050405020304" pitchFamily="18" charset="0"/>
                <a:cs typeface="Times New Roman" panose="02020603050405020304" pitchFamily="18" charset="0"/>
              </a:rPr>
              <a:t>THE CONCEPT OF THE SIX CAPITALS OF VALUE CREATION</a:t>
            </a:r>
            <a:endParaRPr lang="en-GB" altLang="en-US" sz="3200"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algn="just">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An economy consists of three main sectors: </a:t>
            </a:r>
          </a:p>
          <a:p>
            <a:pPr lvl="2" algn="just">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households, which consume goods and services; </a:t>
            </a:r>
          </a:p>
          <a:p>
            <a:pPr lvl="2" algn="just">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firms, which are responsible for producing and supplying these goods and services; and </a:t>
            </a:r>
          </a:p>
          <a:p>
            <a:pPr lvl="2" algn="just">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the government, which ensures the stability and proper functioning of the system. </a:t>
            </a:r>
          </a:p>
          <a:p>
            <a:pPr algn="just">
              <a:buFont typeface="Wingdings" panose="05000000000000000000" pitchFamily="2" charset="2"/>
              <a:buChar char="Ø"/>
            </a:pPr>
            <a:endParaRPr lang="en-US" sz="28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Each of these sectors competes for access to limited resources, and because these resources are scarce, the market mechanism plays a key role in distributing them among competing users.</a:t>
            </a: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a:t>Prof. Abdallah Ali-Nakyea,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17</a:t>
            </a:fld>
            <a:endParaRPr lang="en-US" altLang="en-US"/>
          </a:p>
        </p:txBody>
      </p:sp>
    </p:spTree>
    <p:extLst>
      <p:ext uri="{BB962C8B-B14F-4D97-AF65-F5344CB8AC3E}">
        <p14:creationId xmlns:p14="http://schemas.microsoft.com/office/powerpoint/2010/main" val="130392531"/>
      </p:ext>
    </p:extLst>
  </p:cSld>
  <p:clrMapOvr>
    <a:masterClrMapping/>
  </p:clrMapOvr>
  <p:transition>
    <p:wedg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3200" b="1" dirty="0">
                <a:solidFill>
                  <a:schemeClr val="bg1"/>
                </a:solidFill>
                <a:latin typeface="Times New Roman" panose="02020603050405020304" pitchFamily="18" charset="0"/>
                <a:cs typeface="Times New Roman" panose="02020603050405020304" pitchFamily="18" charset="0"/>
              </a:rPr>
              <a:t>THE CONCEPT OF THE SIX CAPITALS OF VALUE CREATION</a:t>
            </a:r>
            <a:endParaRPr lang="en-GB" altLang="en-US" sz="3200"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algn="just">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To create value, companies must use acquired resources to produce goods and services whose worth exceeds the costs of obtaining, producing, and financing them. </a:t>
            </a:r>
          </a:p>
          <a:p>
            <a:pPr algn="just">
              <a:buFont typeface="Wingdings" panose="05000000000000000000" pitchFamily="2" charset="2"/>
              <a:buChar char="Ø"/>
            </a:pPr>
            <a:endParaRPr lang="en-US" sz="28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This requires examining how resources are allocated in the first place. </a:t>
            </a:r>
          </a:p>
          <a:p>
            <a:pPr algn="just">
              <a:buFont typeface="Wingdings" panose="05000000000000000000" pitchFamily="2" charset="2"/>
              <a:buChar char="Ø"/>
            </a:pPr>
            <a:endParaRPr lang="en-US" sz="28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Since resources are scarce, they come at a cost, and companies must secure the necessary funds - either from internal reserves or external financing - to obtain them. </a:t>
            </a: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a:t>Prof. Abdallah Ali-Nakyea,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18</a:t>
            </a:fld>
            <a:endParaRPr lang="en-US" altLang="en-US"/>
          </a:p>
        </p:txBody>
      </p:sp>
    </p:spTree>
    <p:extLst>
      <p:ext uri="{BB962C8B-B14F-4D97-AF65-F5344CB8AC3E}">
        <p14:creationId xmlns:p14="http://schemas.microsoft.com/office/powerpoint/2010/main" val="570262929"/>
      </p:ext>
    </p:extLst>
  </p:cSld>
  <p:clrMapOvr>
    <a:masterClrMapping/>
  </p:clrMapOvr>
  <p:transition>
    <p:wedg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3200" b="1" dirty="0">
                <a:solidFill>
                  <a:schemeClr val="bg1"/>
                </a:solidFill>
                <a:latin typeface="Times New Roman" panose="02020603050405020304" pitchFamily="18" charset="0"/>
                <a:cs typeface="Times New Roman" panose="02020603050405020304" pitchFamily="18" charset="0"/>
              </a:rPr>
              <a:t>THE CONCEPT OF THE SIX CAPITALS OF VALUE CREATION</a:t>
            </a:r>
            <a:endParaRPr lang="en-GB" altLang="en-US" sz="3200"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algn="just">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Efficient resource use means producing goods and services that satisfy societal demand in suitable quantities and quality, pricing them appropriately, and generating sufficient profits to cover costs while adequately rewarding investors. </a:t>
            </a:r>
          </a:p>
          <a:p>
            <a:pPr algn="just">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Only businesses that succeed in doing this consistently can create genuine economic value, generate wealth, contribute to social welfare, and sustain their operations in the long run (</a:t>
            </a:r>
            <a:r>
              <a:rPr lang="en-US" dirty="0" err="1">
                <a:latin typeface="Times New Roman" panose="02020603050405020304" pitchFamily="18" charset="0"/>
                <a:cs typeface="Times New Roman" panose="02020603050405020304" pitchFamily="18" charset="0"/>
              </a:rPr>
              <a:t>Zulkufly</a:t>
            </a:r>
            <a:r>
              <a:rPr lang="en-US" dirty="0">
                <a:latin typeface="Times New Roman" panose="02020603050405020304" pitchFamily="18" charset="0"/>
                <a:cs typeface="Times New Roman" panose="02020603050405020304" pitchFamily="18" charset="0"/>
              </a:rPr>
              <a:t> et al., 2019).</a:t>
            </a: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a:t>Prof. Abdallah Ali-Nakyea,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19</a:t>
            </a:fld>
            <a:endParaRPr lang="en-US" altLang="en-US"/>
          </a:p>
        </p:txBody>
      </p:sp>
    </p:spTree>
    <p:extLst>
      <p:ext uri="{BB962C8B-B14F-4D97-AF65-F5344CB8AC3E}">
        <p14:creationId xmlns:p14="http://schemas.microsoft.com/office/powerpoint/2010/main" val="1463061289"/>
      </p:ext>
    </p:extLst>
  </p:cSld>
  <p:clrMapOvr>
    <a:masterClrMapping/>
  </p:clrMapOvr>
  <p:transition>
    <p:wedg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4000" b="1" dirty="0">
                <a:solidFill>
                  <a:schemeClr val="bg1"/>
                </a:solidFill>
                <a:latin typeface="Times New Roman" panose="02020603050405020304" pitchFamily="18" charset="0"/>
                <a:cs typeface="Times New Roman" panose="02020603050405020304" pitchFamily="18" charset="0"/>
              </a:rPr>
              <a:t>THE SIX CAPITALS OF VALUE CREATION</a:t>
            </a:r>
            <a:endParaRPr lang="en-GB" altLang="en-US" sz="4000"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algn="just">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 Six Capitals of Value Creation is a framework used in corporate governance, integrated reporting, and sustainability management to explain how organizations create value over time. </a:t>
            </a:r>
          </a:p>
          <a:p>
            <a:pPr algn="just">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 concept was developed and promoted by the International Integrated Reporting Council (IIRC) as part of the Integrated Reporting Framework. </a:t>
            </a:r>
          </a:p>
          <a:p>
            <a:pPr algn="just">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 framework recognizes that businesses rely on different forms of capital, not just financial resources, to operate successfully and create sustainable value for stakeholders. </a:t>
            </a:r>
          </a:p>
          <a:p>
            <a:pPr algn="just">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These capitals represent the various resources and relationships that organizations use, transform, and influence through their activities.</a:t>
            </a: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a:t>Prof. Abdallah Ali-Nakyea,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20</a:t>
            </a:fld>
            <a:endParaRPr lang="en-US" altLang="en-US"/>
          </a:p>
        </p:txBody>
      </p:sp>
    </p:spTree>
    <p:extLst>
      <p:ext uri="{BB962C8B-B14F-4D97-AF65-F5344CB8AC3E}">
        <p14:creationId xmlns:p14="http://schemas.microsoft.com/office/powerpoint/2010/main" val="2304447817"/>
      </p:ext>
    </p:extLst>
  </p:cSld>
  <p:clrMapOvr>
    <a:masterClrMapping/>
  </p:clrMapOvr>
  <p:transition>
    <p:wedg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4000" b="1" dirty="0">
                <a:solidFill>
                  <a:schemeClr val="bg1"/>
                </a:solidFill>
                <a:latin typeface="Times New Roman" panose="02020603050405020304" pitchFamily="18" charset="0"/>
                <a:cs typeface="Times New Roman" panose="02020603050405020304" pitchFamily="18" charset="0"/>
              </a:rPr>
              <a:t>THE SIX CAPITALS OF VALUE CREATION</a:t>
            </a:r>
            <a:endParaRPr lang="en-GB" altLang="en-US" sz="4000"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algn="just">
              <a:buFont typeface="Wingdings" panose="05000000000000000000" pitchFamily="2" charset="2"/>
              <a:buChar char="Ø"/>
            </a:pPr>
            <a:r>
              <a:rPr lang="en-US" sz="2600" dirty="0">
                <a:latin typeface="Times New Roman" panose="02020603050405020304" pitchFamily="18" charset="0"/>
                <a:cs typeface="Times New Roman" panose="02020603050405020304" pitchFamily="18" charset="0"/>
              </a:rPr>
              <a:t>The six capitals seek to explain how the organization interacts with the external environment and the capitals to create value over the short, medium and long term (Herath et al., 2020). </a:t>
            </a:r>
          </a:p>
          <a:p>
            <a:pPr algn="just">
              <a:buFont typeface="Wingdings" panose="05000000000000000000" pitchFamily="2" charset="2"/>
              <a:buChar char="Ø"/>
            </a:pPr>
            <a:endParaRPr lang="en-US" sz="26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600" dirty="0">
                <a:latin typeface="Times New Roman" panose="02020603050405020304" pitchFamily="18" charset="0"/>
                <a:cs typeface="Times New Roman" panose="02020603050405020304" pitchFamily="18" charset="0"/>
              </a:rPr>
              <a:t>The capitals are stocks of value that are increased, decreased or transformed through the activities and outputs of the organization. </a:t>
            </a:r>
          </a:p>
          <a:p>
            <a:pPr algn="just">
              <a:buFont typeface="Wingdings" panose="05000000000000000000" pitchFamily="2" charset="2"/>
              <a:buChar char="Ø"/>
            </a:pPr>
            <a:endParaRPr lang="en-US" sz="26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600" dirty="0">
                <a:latin typeface="Times New Roman" panose="02020603050405020304" pitchFamily="18" charset="0"/>
                <a:cs typeface="Times New Roman" panose="02020603050405020304" pitchFamily="18" charset="0"/>
              </a:rPr>
              <a:t>According to the IFRS Foundation, they are categorized in this Framework as financial, manufactured, intellectual human, social and relationship, and natural capital, although organizations preparing an integrated report are not required to adopt this categorization or to structure their report along the lines of the capitals.</a:t>
            </a: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a:t>Prof. Abdallah Ali-Nakyea,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21</a:t>
            </a:fld>
            <a:endParaRPr lang="en-US" altLang="en-US"/>
          </a:p>
        </p:txBody>
      </p:sp>
    </p:spTree>
    <p:extLst>
      <p:ext uri="{BB962C8B-B14F-4D97-AF65-F5344CB8AC3E}">
        <p14:creationId xmlns:p14="http://schemas.microsoft.com/office/powerpoint/2010/main" val="2904955430"/>
      </p:ext>
    </p:extLst>
  </p:cSld>
  <p:clrMapOvr>
    <a:masterClrMapping/>
  </p:clrMapOvr>
  <p:transition>
    <p:wedg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4000" b="1" dirty="0">
                <a:solidFill>
                  <a:schemeClr val="bg1"/>
                </a:solidFill>
                <a:latin typeface="Times New Roman" panose="02020603050405020304" pitchFamily="18" charset="0"/>
                <a:cs typeface="Times New Roman" panose="02020603050405020304" pitchFamily="18" charset="0"/>
              </a:rPr>
              <a:t>THE SIX CAPITALS OF VALUE CREATION</a:t>
            </a:r>
            <a:endParaRPr lang="en-GB" altLang="en-US" sz="4000"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algn="just">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Effective corporate governance in the modern era, thus goes beyond financial oversight, requiring a holistic approach that manages six distinct capitals to create long-term value. </a:t>
            </a:r>
          </a:p>
          <a:p>
            <a:pPr algn="just">
              <a:buFont typeface="Wingdings" panose="05000000000000000000" pitchFamily="2" charset="2"/>
              <a:buChar char="Ø"/>
            </a:pPr>
            <a:endParaRPr lang="en-US" sz="28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By integrating the Six Capitals Framework (</a:t>
            </a:r>
            <a:r>
              <a:rPr lang="en-US" sz="2800" b="1" dirty="0">
                <a:latin typeface="Times New Roman" panose="02020603050405020304" pitchFamily="18" charset="0"/>
                <a:cs typeface="Times New Roman" panose="02020603050405020304" pitchFamily="18" charset="0"/>
              </a:rPr>
              <a:t>Financial, Manufactured, Intellectual, Human, Social &amp; Relationship, and Natural</a:t>
            </a:r>
            <a:r>
              <a:rPr lang="en-US" sz="2800" dirty="0">
                <a:latin typeface="Times New Roman" panose="02020603050405020304" pitchFamily="18" charset="0"/>
                <a:cs typeface="Times New Roman" panose="02020603050405020304" pitchFamily="18" charset="0"/>
              </a:rPr>
              <a:t>) into governance structures, companies can transition from short-term profit focus to sustainable value creation, aligning with United Nations Sustainable Development Goals (SDGs) (World Bank).</a:t>
            </a: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dirty="0"/>
              <a:t>Prof. Abdallah Ali-</a:t>
            </a:r>
            <a:r>
              <a:rPr lang="en-US" dirty="0" err="1"/>
              <a:t>Nakyea</a:t>
            </a:r>
            <a:r>
              <a:rPr lang="en-US" dirty="0"/>
              <a:t>,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22</a:t>
            </a:fld>
            <a:endParaRPr lang="en-US" altLang="en-US"/>
          </a:p>
        </p:txBody>
      </p:sp>
    </p:spTree>
    <p:extLst>
      <p:ext uri="{BB962C8B-B14F-4D97-AF65-F5344CB8AC3E}">
        <p14:creationId xmlns:p14="http://schemas.microsoft.com/office/powerpoint/2010/main" val="2777199330"/>
      </p:ext>
    </p:extLst>
  </p:cSld>
  <p:clrMapOvr>
    <a:masterClrMapping/>
  </p:clrMapOvr>
  <p:transition>
    <p:wedg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4000" b="1" dirty="0">
                <a:solidFill>
                  <a:schemeClr val="bg1"/>
                </a:solidFill>
                <a:latin typeface="Times New Roman" panose="02020603050405020304" pitchFamily="18" charset="0"/>
                <a:cs typeface="Times New Roman" panose="02020603050405020304" pitchFamily="18" charset="0"/>
              </a:rPr>
              <a:t>THE SIX CAPITALS OF VALUE CREATION</a:t>
            </a:r>
            <a:endParaRPr lang="en-GB" altLang="en-US" sz="4000" dirty="0">
              <a:solidFill>
                <a:schemeClr val="bg1"/>
              </a:solidFill>
              <a:latin typeface="Times New Roman" panose="02020603050405020304" pitchFamily="18" charset="0"/>
              <a:cs typeface="Times New Roman" panose="02020603050405020304" pitchFamily="18" charset="0"/>
            </a:endParaRPr>
          </a:p>
        </p:txBody>
      </p:sp>
      <p:pic>
        <p:nvPicPr>
          <p:cNvPr id="4" name="Content Placeholder 3">
            <a:extLst>
              <a:ext uri="{FF2B5EF4-FFF2-40B4-BE49-F238E27FC236}">
                <a16:creationId xmlns:a16="http://schemas.microsoft.com/office/drawing/2014/main" id="{CE8E4676-73B6-3906-0792-F2DFDA9153F0}"/>
              </a:ext>
            </a:extLst>
          </p:cNvPr>
          <p:cNvPicPr>
            <a:picLocks noGrp="1" noChangeAspect="1"/>
          </p:cNvPicPr>
          <p:nvPr>
            <p:ph idx="1"/>
          </p:nvPr>
        </p:nvPicPr>
        <p:blipFill>
          <a:blip r:embed="rId3"/>
          <a:stretch>
            <a:fillRect/>
          </a:stretch>
        </p:blipFill>
        <p:spPr>
          <a:xfrm>
            <a:off x="2667000" y="1676400"/>
            <a:ext cx="5791200" cy="4572000"/>
          </a:xfrm>
          <a:prstGeom prst="rect">
            <a:avLst/>
          </a:prstGeom>
        </p:spPr>
      </p:pic>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dirty="0"/>
              <a:t>Prof. Abdallah Ali-</a:t>
            </a:r>
            <a:r>
              <a:rPr lang="en-US" dirty="0" err="1"/>
              <a:t>Nakyea</a:t>
            </a:r>
            <a:r>
              <a:rPr lang="en-US" dirty="0"/>
              <a:t>,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23</a:t>
            </a:fld>
            <a:endParaRPr lang="en-US" altLang="en-US"/>
          </a:p>
        </p:txBody>
      </p:sp>
    </p:spTree>
    <p:extLst>
      <p:ext uri="{BB962C8B-B14F-4D97-AF65-F5344CB8AC3E}">
        <p14:creationId xmlns:p14="http://schemas.microsoft.com/office/powerpoint/2010/main" val="1733979489"/>
      </p:ext>
    </p:extLst>
  </p:cSld>
  <p:clrMapOvr>
    <a:masterClrMapping/>
  </p:clrMapOvr>
  <p:transition>
    <p:wedg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4800" b="1" dirty="0">
                <a:solidFill>
                  <a:schemeClr val="bg1"/>
                </a:solidFill>
                <a:latin typeface="Times New Roman" panose="02020603050405020304" pitchFamily="18" charset="0"/>
                <a:cs typeface="Times New Roman" panose="02020603050405020304" pitchFamily="18" charset="0"/>
              </a:rPr>
              <a:t>FINANCIAL CAPITAL</a:t>
            </a:r>
            <a:endParaRPr lang="en-GB" altLang="en-US" sz="4800"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algn="just">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Financial capital represents the </a:t>
            </a:r>
            <a:r>
              <a:rPr lang="en-US" sz="2800" b="1" dirty="0">
                <a:latin typeface="Times New Roman" panose="02020603050405020304" pitchFamily="18" charset="0"/>
                <a:cs typeface="Times New Roman" panose="02020603050405020304" pitchFamily="18" charset="0"/>
              </a:rPr>
              <a:t>monetary resources </a:t>
            </a:r>
            <a:r>
              <a:rPr lang="en-US" sz="2800" dirty="0">
                <a:latin typeface="Times New Roman" panose="02020603050405020304" pitchFamily="18" charset="0"/>
                <a:cs typeface="Times New Roman" panose="02020603050405020304" pitchFamily="18" charset="0"/>
              </a:rPr>
              <a:t>accessible to an organization through investments, business operations, or financing activities. </a:t>
            </a:r>
          </a:p>
          <a:p>
            <a:pPr algn="just">
              <a:buFont typeface="Wingdings" panose="05000000000000000000" pitchFamily="2" charset="2"/>
              <a:buChar char="Ø"/>
            </a:pPr>
            <a:endParaRPr lang="en-US" sz="28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It encompasses </a:t>
            </a:r>
            <a:r>
              <a:rPr lang="en-US" sz="2800" b="1" dirty="0">
                <a:latin typeface="Times New Roman" panose="02020603050405020304" pitchFamily="18" charset="0"/>
                <a:cs typeface="Times New Roman" panose="02020603050405020304" pitchFamily="18" charset="0"/>
              </a:rPr>
              <a:t>equity, loans, cash flows, </a:t>
            </a:r>
            <a:r>
              <a:rPr lang="en-US" sz="2800" dirty="0">
                <a:latin typeface="Times New Roman" panose="02020603050405020304" pitchFamily="18" charset="0"/>
                <a:cs typeface="Times New Roman" panose="02020603050405020304" pitchFamily="18" charset="0"/>
              </a:rPr>
              <a:t>and </a:t>
            </a:r>
            <a:r>
              <a:rPr lang="en-US" sz="2800" b="1" dirty="0">
                <a:latin typeface="Times New Roman" panose="02020603050405020304" pitchFamily="18" charset="0"/>
                <a:cs typeface="Times New Roman" panose="02020603050405020304" pitchFamily="18" charset="0"/>
              </a:rPr>
              <a:t>other financial assets </a:t>
            </a:r>
            <a:r>
              <a:rPr lang="en-US" sz="2800" dirty="0">
                <a:latin typeface="Times New Roman" panose="02020603050405020304" pitchFamily="18" charset="0"/>
                <a:cs typeface="Times New Roman" panose="02020603050405020304" pitchFamily="18" charset="0"/>
              </a:rPr>
              <a:t>required to support organizational functions. </a:t>
            </a:r>
          </a:p>
          <a:p>
            <a:pPr algn="just">
              <a:buFont typeface="Wingdings" panose="05000000000000000000" pitchFamily="2" charset="2"/>
              <a:buChar char="Ø"/>
            </a:pPr>
            <a:endParaRPr lang="en-US" sz="28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According to the OECD, proper governance of financial capital promotes sound financial management, accountability, and effective risk management practices that safeguard investors, stakeholders, and informed investment choices. </a:t>
            </a: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dirty="0"/>
              <a:t>Prof. Abdallah Ali-</a:t>
            </a:r>
            <a:r>
              <a:rPr lang="en-US" dirty="0" err="1"/>
              <a:t>Nakyea</a:t>
            </a:r>
            <a:r>
              <a:rPr lang="en-US" dirty="0"/>
              <a:t>,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24</a:t>
            </a:fld>
            <a:endParaRPr lang="en-US" altLang="en-US"/>
          </a:p>
        </p:txBody>
      </p:sp>
    </p:spTree>
    <p:extLst>
      <p:ext uri="{BB962C8B-B14F-4D97-AF65-F5344CB8AC3E}">
        <p14:creationId xmlns:p14="http://schemas.microsoft.com/office/powerpoint/2010/main" val="1540716566"/>
      </p:ext>
    </p:extLst>
  </p:cSld>
  <p:clrMapOvr>
    <a:masterClrMapping/>
  </p:clrMapOvr>
  <p:transition>
    <p:wedg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4800" b="1" dirty="0">
                <a:solidFill>
                  <a:schemeClr val="bg1"/>
                </a:solidFill>
                <a:latin typeface="Times New Roman" panose="02020603050405020304" pitchFamily="18" charset="0"/>
                <a:cs typeface="Times New Roman" panose="02020603050405020304" pitchFamily="18" charset="0"/>
              </a:rPr>
              <a:t>FINANCIAL CAPITAL</a:t>
            </a:r>
            <a:endParaRPr lang="en-GB" altLang="en-US" sz="4800"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algn="just">
              <a:buFont typeface="Wingdings" panose="05000000000000000000" pitchFamily="2" charset="2"/>
              <a:buChar char="Ø"/>
            </a:pPr>
            <a:r>
              <a:rPr lang="en-US" sz="2600" dirty="0">
                <a:latin typeface="Times New Roman" panose="02020603050405020304" pitchFamily="18" charset="0"/>
                <a:cs typeface="Times New Roman" panose="02020603050405020304" pitchFamily="18" charset="0"/>
              </a:rPr>
              <a:t>The failure of several Ghanaian financial institutions between 2017 and 2020 demonstrated the impact of poor corporate governance in managing financial capital. </a:t>
            </a:r>
          </a:p>
          <a:p>
            <a:pPr algn="just">
              <a:buFont typeface="Wingdings" panose="05000000000000000000" pitchFamily="2" charset="2"/>
              <a:buChar char="Ø"/>
            </a:pPr>
            <a:endParaRPr lang="en-US" sz="26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600" dirty="0">
                <a:latin typeface="Times New Roman" panose="02020603050405020304" pitchFamily="18" charset="0"/>
                <a:cs typeface="Times New Roman" panose="02020603050405020304" pitchFamily="18" charset="0"/>
              </a:rPr>
              <a:t>Investigations by the Bank of Ghana revealed that weak corporate governance, connected lending, liquidity problems, and insufficient capitalization were major causes of these collapses. </a:t>
            </a:r>
          </a:p>
          <a:p>
            <a:pPr algn="just">
              <a:buFont typeface="Wingdings" panose="05000000000000000000" pitchFamily="2" charset="2"/>
              <a:buChar char="Ø"/>
            </a:pPr>
            <a:endParaRPr lang="en-US" sz="26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600" dirty="0">
                <a:latin typeface="Times New Roman" panose="02020603050405020304" pitchFamily="18" charset="0"/>
                <a:cs typeface="Times New Roman" panose="02020603050405020304" pitchFamily="18" charset="0"/>
              </a:rPr>
              <a:t>As a result, effective governance requires boards of directors to promote prudent financial management, maintain ethical financial reporting practices, ensure compliance with regulatory requirements, and provide adequate oversight of organizational resources.</a:t>
            </a: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dirty="0"/>
              <a:t>Prof. Abdallah Ali-</a:t>
            </a:r>
            <a:r>
              <a:rPr lang="en-US" dirty="0" err="1"/>
              <a:t>Nakyea</a:t>
            </a:r>
            <a:r>
              <a:rPr lang="en-US" dirty="0"/>
              <a:t>,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25</a:t>
            </a:fld>
            <a:endParaRPr lang="en-US" altLang="en-US"/>
          </a:p>
        </p:txBody>
      </p:sp>
    </p:spTree>
    <p:extLst>
      <p:ext uri="{BB962C8B-B14F-4D97-AF65-F5344CB8AC3E}">
        <p14:creationId xmlns:p14="http://schemas.microsoft.com/office/powerpoint/2010/main" val="452081762"/>
      </p:ext>
    </p:extLst>
  </p:cSld>
  <p:clrMapOvr>
    <a:masterClrMapping/>
  </p:clrMapOvr>
  <p:transition>
    <p:wedg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4800" b="1" dirty="0">
                <a:solidFill>
                  <a:schemeClr val="bg1"/>
                </a:solidFill>
                <a:latin typeface="Times New Roman" panose="02020603050405020304" pitchFamily="18" charset="0"/>
                <a:cs typeface="Times New Roman" panose="02020603050405020304" pitchFamily="18" charset="0"/>
              </a:rPr>
              <a:t>MANUFACTURED CAPITAL</a:t>
            </a:r>
            <a:endParaRPr lang="en-GB" altLang="en-US" sz="4800"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algn="just">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Manufactured capital consists of </a:t>
            </a:r>
            <a:r>
              <a:rPr lang="en-US" sz="2400" b="1" dirty="0">
                <a:latin typeface="Times New Roman" panose="02020603050405020304" pitchFamily="18" charset="0"/>
                <a:cs typeface="Times New Roman" panose="02020603050405020304" pitchFamily="18" charset="0"/>
              </a:rPr>
              <a:t>physical infrastructure </a:t>
            </a:r>
            <a:r>
              <a:rPr lang="en-US" sz="2400" dirty="0">
                <a:latin typeface="Times New Roman" panose="02020603050405020304" pitchFamily="18" charset="0"/>
                <a:cs typeface="Times New Roman" panose="02020603050405020304" pitchFamily="18" charset="0"/>
              </a:rPr>
              <a:t>and </a:t>
            </a:r>
            <a:r>
              <a:rPr lang="en-US" sz="2400" b="1" dirty="0">
                <a:latin typeface="Times New Roman" panose="02020603050405020304" pitchFamily="18" charset="0"/>
                <a:cs typeface="Times New Roman" panose="02020603050405020304" pitchFamily="18" charset="0"/>
              </a:rPr>
              <a:t>operational assets, </a:t>
            </a:r>
            <a:r>
              <a:rPr lang="en-US" sz="2400" dirty="0">
                <a:latin typeface="Times New Roman" panose="02020603050405020304" pitchFamily="18" charset="0"/>
                <a:cs typeface="Times New Roman" panose="02020603050405020304" pitchFamily="18" charset="0"/>
              </a:rPr>
              <a:t>including </a:t>
            </a:r>
            <a:r>
              <a:rPr lang="en-US" sz="2400" b="1" dirty="0">
                <a:latin typeface="Times New Roman" panose="02020603050405020304" pitchFamily="18" charset="0"/>
                <a:cs typeface="Times New Roman" panose="02020603050405020304" pitchFamily="18" charset="0"/>
              </a:rPr>
              <a:t>buildings, machinery, transport systems, technological infrastructure</a:t>
            </a:r>
            <a:r>
              <a:rPr lang="en-US" sz="2400" dirty="0">
                <a:latin typeface="Times New Roman" panose="02020603050405020304" pitchFamily="18" charset="0"/>
                <a:cs typeface="Times New Roman" panose="02020603050405020304" pitchFamily="18" charset="0"/>
              </a:rPr>
              <a:t>, and </a:t>
            </a:r>
            <a:r>
              <a:rPr lang="en-US" sz="2400" b="1" dirty="0">
                <a:latin typeface="Times New Roman" panose="02020603050405020304" pitchFamily="18" charset="0"/>
                <a:cs typeface="Times New Roman" panose="02020603050405020304" pitchFamily="18" charset="0"/>
              </a:rPr>
              <a:t>production facilities, </a:t>
            </a:r>
            <a:r>
              <a:rPr lang="en-US" sz="2400" dirty="0">
                <a:latin typeface="Times New Roman" panose="02020603050405020304" pitchFamily="18" charset="0"/>
                <a:cs typeface="Times New Roman" panose="02020603050405020304" pitchFamily="18" charset="0"/>
              </a:rPr>
              <a:t>that organizations use to deliver goods and services. </a:t>
            </a:r>
          </a:p>
          <a:p>
            <a:pPr algn="just">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Effective governance of manufactured capital ensures that these assets are efficiently managed, properly maintained, and used in a sustainable manner. </a:t>
            </a:r>
          </a:p>
          <a:p>
            <a:pPr algn="just">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Across the world, organizations make significant investments in industrial and technological infrastructure to improve productivity and maintain competitiveness. </a:t>
            </a:r>
          </a:p>
          <a:p>
            <a:pPr algn="just">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However, weak governance of manufactured capital can result in operational inefficiencies and financial losses.</a:t>
            </a: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dirty="0"/>
              <a:t>Prof. Abdallah Ali-</a:t>
            </a:r>
            <a:r>
              <a:rPr lang="en-US" dirty="0" err="1"/>
              <a:t>Nakyea</a:t>
            </a:r>
            <a:r>
              <a:rPr lang="en-US" dirty="0"/>
              <a:t>,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26</a:t>
            </a:fld>
            <a:endParaRPr lang="en-US" altLang="en-US"/>
          </a:p>
        </p:txBody>
      </p:sp>
    </p:spTree>
    <p:extLst>
      <p:ext uri="{BB962C8B-B14F-4D97-AF65-F5344CB8AC3E}">
        <p14:creationId xmlns:p14="http://schemas.microsoft.com/office/powerpoint/2010/main" val="3543182670"/>
      </p:ext>
    </p:extLst>
  </p:cSld>
  <p:clrMapOvr>
    <a:masterClrMapping/>
  </p:clrMapOvr>
  <p:transition>
    <p:wedg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4800" b="1" dirty="0">
                <a:solidFill>
                  <a:schemeClr val="bg1"/>
                </a:solidFill>
                <a:latin typeface="Times New Roman" panose="02020603050405020304" pitchFamily="18" charset="0"/>
                <a:cs typeface="Times New Roman" panose="02020603050405020304" pitchFamily="18" charset="0"/>
              </a:rPr>
              <a:t>MANUFACTURED CAPITAL</a:t>
            </a:r>
            <a:endParaRPr lang="en-GB" altLang="en-US" sz="4800"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algn="just">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In Ghana, industries such as mining, telecommunications, banking, energy, and manufacturing depend greatly on manufactured capital. </a:t>
            </a:r>
          </a:p>
          <a:p>
            <a:pPr algn="just">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Poor governance in the management of infrastructure can negatively impact public safety, operational performance, and environmental sustainability. </a:t>
            </a:r>
          </a:p>
          <a:p>
            <a:pPr algn="just">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Consequently, corporate boards have an important responsibility to oversee infrastructure investments, technological advancement, and operational stability. </a:t>
            </a:r>
          </a:p>
          <a:p>
            <a:pPr algn="just">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Organizations that fail to prioritize effective infrastructure governance may find it difficult to compete in rapidly changing global markets.</a:t>
            </a: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dirty="0"/>
              <a:t>Prof. Abdallah Ali-</a:t>
            </a:r>
            <a:r>
              <a:rPr lang="en-US" dirty="0" err="1"/>
              <a:t>Nakyea</a:t>
            </a:r>
            <a:r>
              <a:rPr lang="en-US" dirty="0"/>
              <a:t>,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27</a:t>
            </a:fld>
            <a:endParaRPr lang="en-US" altLang="en-US"/>
          </a:p>
        </p:txBody>
      </p:sp>
    </p:spTree>
    <p:extLst>
      <p:ext uri="{BB962C8B-B14F-4D97-AF65-F5344CB8AC3E}">
        <p14:creationId xmlns:p14="http://schemas.microsoft.com/office/powerpoint/2010/main" val="1626148680"/>
      </p:ext>
    </p:extLst>
  </p:cSld>
  <p:clrMapOvr>
    <a:masterClrMapping/>
  </p:clrMapOvr>
  <p:transition>
    <p:wedg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5400" b="1" dirty="0">
                <a:solidFill>
                  <a:schemeClr val="bg1"/>
                </a:solidFill>
                <a:latin typeface="Times New Roman" panose="02020603050405020304" pitchFamily="18" charset="0"/>
                <a:cs typeface="Times New Roman" panose="02020603050405020304" pitchFamily="18" charset="0"/>
              </a:rPr>
              <a:t>INTELLECTUAL CAPITAL</a:t>
            </a:r>
            <a:endParaRPr lang="en-GB" altLang="en-US" sz="5400"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algn="just">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According to the World Intellectual Property Organization, intellectual capital refers to </a:t>
            </a:r>
            <a:r>
              <a:rPr lang="en-US" sz="2800" b="1" dirty="0">
                <a:latin typeface="Times New Roman" panose="02020603050405020304" pitchFamily="18" charset="0"/>
                <a:cs typeface="Times New Roman" panose="02020603050405020304" pitchFamily="18" charset="0"/>
              </a:rPr>
              <a:t>organizational knowledge, innovation, patents, copyrights, systems</a:t>
            </a:r>
            <a:r>
              <a:rPr lang="en-US" sz="2800" dirty="0">
                <a:latin typeface="Times New Roman" panose="02020603050405020304" pitchFamily="18" charset="0"/>
                <a:cs typeface="Times New Roman" panose="02020603050405020304" pitchFamily="18" charset="0"/>
              </a:rPr>
              <a:t>, and </a:t>
            </a:r>
            <a:r>
              <a:rPr lang="en-US" sz="2800" b="1" dirty="0">
                <a:latin typeface="Times New Roman" panose="02020603050405020304" pitchFamily="18" charset="0"/>
                <a:cs typeface="Times New Roman" panose="02020603050405020304" pitchFamily="18" charset="0"/>
              </a:rPr>
              <a:t>institutional expertise</a:t>
            </a:r>
            <a:r>
              <a:rPr lang="en-US" sz="2800" dirty="0">
                <a:latin typeface="Times New Roman" panose="02020603050405020304" pitchFamily="18" charset="0"/>
                <a:cs typeface="Times New Roman" panose="02020603050405020304" pitchFamily="18" charset="0"/>
              </a:rPr>
              <a:t>. </a:t>
            </a:r>
          </a:p>
          <a:p>
            <a:pPr algn="just">
              <a:buFont typeface="Wingdings" panose="05000000000000000000" pitchFamily="2" charset="2"/>
              <a:buChar char="Ø"/>
            </a:pPr>
            <a:endParaRPr lang="en-US" sz="28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In the modern digital economy, intellectual capital has become one of the most valuable organizational assets (WIPO).</a:t>
            </a:r>
          </a:p>
          <a:p>
            <a:pPr algn="just">
              <a:buFont typeface="Wingdings" panose="05000000000000000000" pitchFamily="2" charset="2"/>
              <a:buChar char="Ø"/>
            </a:pPr>
            <a:endParaRPr lang="en-US" sz="28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Organizations increasingly depend on </a:t>
            </a:r>
            <a:r>
              <a:rPr lang="en-US" sz="2800" b="1" dirty="0">
                <a:latin typeface="Times New Roman" panose="02020603050405020304" pitchFamily="18" charset="0"/>
                <a:cs typeface="Times New Roman" panose="02020603050405020304" pitchFamily="18" charset="0"/>
              </a:rPr>
              <a:t>innovation, data systems, artificial intelligence, </a:t>
            </a:r>
            <a:r>
              <a:rPr lang="en-US" sz="2800" dirty="0">
                <a:latin typeface="Times New Roman" panose="02020603050405020304" pitchFamily="18" charset="0"/>
                <a:cs typeface="Times New Roman" panose="02020603050405020304" pitchFamily="18" charset="0"/>
              </a:rPr>
              <a:t>and </a:t>
            </a:r>
            <a:r>
              <a:rPr lang="en-US" sz="2800" b="1" dirty="0">
                <a:latin typeface="Times New Roman" panose="02020603050405020304" pitchFamily="18" charset="0"/>
                <a:cs typeface="Times New Roman" panose="02020603050405020304" pitchFamily="18" charset="0"/>
              </a:rPr>
              <a:t>technological expertise </a:t>
            </a:r>
            <a:r>
              <a:rPr lang="en-US" sz="2800" dirty="0">
                <a:latin typeface="Times New Roman" panose="02020603050405020304" pitchFamily="18" charset="0"/>
                <a:cs typeface="Times New Roman" panose="02020603050405020304" pitchFamily="18" charset="0"/>
              </a:rPr>
              <a:t>to maintain competitiveness and operational efficiency. </a:t>
            </a: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dirty="0"/>
              <a:t>Prof. Abdallah Ali-</a:t>
            </a:r>
            <a:r>
              <a:rPr lang="en-US" dirty="0" err="1"/>
              <a:t>Nakyea</a:t>
            </a:r>
            <a:r>
              <a:rPr lang="en-US" dirty="0"/>
              <a:t>,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28</a:t>
            </a:fld>
            <a:endParaRPr lang="en-US" altLang="en-US"/>
          </a:p>
        </p:txBody>
      </p:sp>
    </p:spTree>
    <p:extLst>
      <p:ext uri="{BB962C8B-B14F-4D97-AF65-F5344CB8AC3E}">
        <p14:creationId xmlns:p14="http://schemas.microsoft.com/office/powerpoint/2010/main" val="1612255107"/>
      </p:ext>
    </p:extLst>
  </p:cSld>
  <p:clrMapOvr>
    <a:masterClrMapping/>
  </p:clrMapOvr>
  <p:transition>
    <p:wedg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5400" b="1" dirty="0">
                <a:solidFill>
                  <a:schemeClr val="bg1"/>
                </a:solidFill>
                <a:latin typeface="Times New Roman" panose="02020603050405020304" pitchFamily="18" charset="0"/>
                <a:cs typeface="Times New Roman" panose="02020603050405020304" pitchFamily="18" charset="0"/>
              </a:rPr>
              <a:t>INTELLECTUAL CAPITAL</a:t>
            </a:r>
            <a:endParaRPr lang="en-GB" altLang="en-US" sz="5400"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algn="just">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Consequently, corporate governance frameworks must </a:t>
            </a:r>
            <a:r>
              <a:rPr lang="en-US" sz="2800" b="1" dirty="0">
                <a:latin typeface="Times New Roman" panose="02020603050405020304" pitchFamily="18" charset="0"/>
                <a:cs typeface="Times New Roman" panose="02020603050405020304" pitchFamily="18" charset="0"/>
              </a:rPr>
              <a:t>integrate digital governance, cybersecurity oversight, innovation management</a:t>
            </a:r>
            <a:r>
              <a:rPr lang="en-US" sz="2800" dirty="0">
                <a:latin typeface="Times New Roman" panose="02020603050405020304" pitchFamily="18" charset="0"/>
                <a:cs typeface="Times New Roman" panose="02020603050405020304" pitchFamily="18" charset="0"/>
              </a:rPr>
              <a:t>, and </a:t>
            </a:r>
            <a:r>
              <a:rPr lang="en-US" sz="2800" b="1" dirty="0">
                <a:latin typeface="Times New Roman" panose="02020603050405020304" pitchFamily="18" charset="0"/>
                <a:cs typeface="Times New Roman" panose="02020603050405020304" pitchFamily="18" charset="0"/>
              </a:rPr>
              <a:t>information protection strategies</a:t>
            </a:r>
            <a:r>
              <a:rPr lang="en-US" sz="2800" dirty="0">
                <a:latin typeface="Times New Roman" panose="02020603050405020304" pitchFamily="18" charset="0"/>
                <a:cs typeface="Times New Roman" panose="02020603050405020304" pitchFamily="18" charset="0"/>
              </a:rPr>
              <a:t>. </a:t>
            </a:r>
          </a:p>
          <a:p>
            <a:pPr algn="just">
              <a:buFont typeface="Wingdings" panose="05000000000000000000" pitchFamily="2" charset="2"/>
              <a:buChar char="Ø"/>
            </a:pPr>
            <a:endParaRPr lang="en-US" sz="28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The </a:t>
            </a:r>
            <a:r>
              <a:rPr lang="en-US" sz="2800" b="1" dirty="0">
                <a:latin typeface="Times New Roman" panose="02020603050405020304" pitchFamily="18" charset="0"/>
                <a:cs typeface="Times New Roman" panose="02020603050405020304" pitchFamily="18" charset="0"/>
              </a:rPr>
              <a:t>rapid expansion of fintech companies, telecommunications services</a:t>
            </a:r>
            <a:r>
              <a:rPr lang="en-US" sz="2800" dirty="0">
                <a:latin typeface="Times New Roman" panose="02020603050405020304" pitchFamily="18" charset="0"/>
                <a:cs typeface="Times New Roman" panose="02020603050405020304" pitchFamily="18" charset="0"/>
              </a:rPr>
              <a:t>, and </a:t>
            </a:r>
            <a:r>
              <a:rPr lang="en-US" sz="2800" b="1" dirty="0">
                <a:latin typeface="Times New Roman" panose="02020603050405020304" pitchFamily="18" charset="0"/>
                <a:cs typeface="Times New Roman" panose="02020603050405020304" pitchFamily="18" charset="0"/>
              </a:rPr>
              <a:t>digital platforms</a:t>
            </a:r>
            <a:r>
              <a:rPr lang="en-US" sz="2800" dirty="0">
                <a:latin typeface="Times New Roman" panose="02020603050405020304" pitchFamily="18" charset="0"/>
                <a:cs typeface="Times New Roman" panose="02020603050405020304" pitchFamily="18" charset="0"/>
              </a:rPr>
              <a:t> illustrates the increasing importance of intellectual capital within the economy. </a:t>
            </a:r>
          </a:p>
          <a:p>
            <a:pPr algn="just">
              <a:buFont typeface="Wingdings" panose="05000000000000000000" pitchFamily="2" charset="2"/>
              <a:buChar char="Ø"/>
            </a:pPr>
            <a:endParaRPr lang="en-US" sz="28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However, the increasing dependence on digital systems also exposes organizations to </a:t>
            </a:r>
            <a:r>
              <a:rPr lang="en-US" sz="2800" b="1" dirty="0">
                <a:latin typeface="Times New Roman" panose="02020603050405020304" pitchFamily="18" charset="0"/>
                <a:cs typeface="Times New Roman" panose="02020603050405020304" pitchFamily="18" charset="0"/>
              </a:rPr>
              <a:t>cybercrime, data breaches, intellectual property violations</a:t>
            </a:r>
            <a:r>
              <a:rPr lang="en-US" sz="2800" dirty="0">
                <a:latin typeface="Times New Roman" panose="02020603050405020304" pitchFamily="18" charset="0"/>
                <a:cs typeface="Times New Roman" panose="02020603050405020304" pitchFamily="18" charset="0"/>
              </a:rPr>
              <a:t>, and </a:t>
            </a:r>
            <a:r>
              <a:rPr lang="en-US" sz="2800" b="1" dirty="0">
                <a:latin typeface="Times New Roman" panose="02020603050405020304" pitchFamily="18" charset="0"/>
                <a:cs typeface="Times New Roman" panose="02020603050405020304" pitchFamily="18" charset="0"/>
              </a:rPr>
              <a:t>technological disruptions. </a:t>
            </a: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dirty="0"/>
              <a:t>Prof. Abdallah Ali-</a:t>
            </a:r>
            <a:r>
              <a:rPr lang="en-US" dirty="0" err="1"/>
              <a:t>Nakyea</a:t>
            </a:r>
            <a:r>
              <a:rPr lang="en-US" dirty="0"/>
              <a:t>,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29</a:t>
            </a:fld>
            <a:endParaRPr lang="en-US" altLang="en-US"/>
          </a:p>
        </p:txBody>
      </p:sp>
    </p:spTree>
    <p:extLst>
      <p:ext uri="{BB962C8B-B14F-4D97-AF65-F5344CB8AC3E}">
        <p14:creationId xmlns:p14="http://schemas.microsoft.com/office/powerpoint/2010/main" val="4182909849"/>
      </p:ext>
    </p:extLst>
  </p:cSld>
  <p:clrMapOvr>
    <a:masterClrMapping/>
  </p:clrMapOvr>
  <p:transition>
    <p:wedg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5400" b="1" dirty="0">
                <a:solidFill>
                  <a:schemeClr val="bg1"/>
                </a:solidFill>
                <a:latin typeface="Times New Roman" panose="02020603050405020304" pitchFamily="18" charset="0"/>
                <a:cs typeface="Times New Roman" panose="02020603050405020304" pitchFamily="18" charset="0"/>
              </a:rPr>
              <a:t>HUMAN CAPITAL</a:t>
            </a:r>
            <a:endParaRPr lang="en-GB" altLang="en-US" sz="5400"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algn="just">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Human Capital includes </a:t>
            </a:r>
            <a:r>
              <a:rPr lang="en-US" sz="2400" b="1" dirty="0">
                <a:latin typeface="Times New Roman" panose="02020603050405020304" pitchFamily="18" charset="0"/>
                <a:cs typeface="Times New Roman" panose="02020603050405020304" pitchFamily="18" charset="0"/>
              </a:rPr>
              <a:t>employees’ skills, experience, motivation, well-being</a:t>
            </a:r>
            <a:r>
              <a:rPr lang="en-US" sz="2400" dirty="0">
                <a:latin typeface="Times New Roman" panose="02020603050405020304" pitchFamily="18" charset="0"/>
                <a:cs typeface="Times New Roman" panose="02020603050405020304" pitchFamily="18" charset="0"/>
              </a:rPr>
              <a:t>, and </a:t>
            </a:r>
            <a:r>
              <a:rPr lang="en-US" sz="2400" b="1" dirty="0">
                <a:latin typeface="Times New Roman" panose="02020603050405020304" pitchFamily="18" charset="0"/>
                <a:cs typeface="Times New Roman" panose="02020603050405020304" pitchFamily="18" charset="0"/>
              </a:rPr>
              <a:t>leadership abilities. </a:t>
            </a:r>
          </a:p>
          <a:p>
            <a:pPr algn="just">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Organizations depend heavily on </a:t>
            </a:r>
            <a:r>
              <a:rPr lang="en-US" sz="2400" b="1" dirty="0">
                <a:latin typeface="Times New Roman" panose="02020603050405020304" pitchFamily="18" charset="0"/>
                <a:cs typeface="Times New Roman" panose="02020603050405020304" pitchFamily="18" charset="0"/>
              </a:rPr>
              <a:t>the quality </a:t>
            </a:r>
            <a:r>
              <a:rPr lang="en-US" sz="2400" dirty="0">
                <a:latin typeface="Times New Roman" panose="02020603050405020304" pitchFamily="18" charset="0"/>
                <a:cs typeface="Times New Roman" panose="02020603050405020304" pitchFamily="18" charset="0"/>
              </a:rPr>
              <a:t>and </a:t>
            </a:r>
            <a:r>
              <a:rPr lang="en-US" sz="2400" b="1" dirty="0">
                <a:latin typeface="Times New Roman" panose="02020603050405020304" pitchFamily="18" charset="0"/>
                <a:cs typeface="Times New Roman" panose="02020603050405020304" pitchFamily="18" charset="0"/>
              </a:rPr>
              <a:t>productivity of their workforce</a:t>
            </a:r>
            <a:r>
              <a:rPr lang="en-US" sz="2400" dirty="0">
                <a:latin typeface="Times New Roman" panose="02020603050405020304" pitchFamily="18" charset="0"/>
                <a:cs typeface="Times New Roman" panose="02020603050405020304" pitchFamily="18" charset="0"/>
              </a:rPr>
              <a:t> to achieve sustainable growth and innovation. </a:t>
            </a:r>
          </a:p>
          <a:p>
            <a:pPr algn="just">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Corporate governance, therefore, requires organizations to invest in </a:t>
            </a:r>
            <a:r>
              <a:rPr lang="en-US" sz="2400" b="1" dirty="0">
                <a:latin typeface="Times New Roman" panose="02020603050405020304" pitchFamily="18" charset="0"/>
                <a:cs typeface="Times New Roman" panose="02020603050405020304" pitchFamily="18" charset="0"/>
              </a:rPr>
              <a:t>employee training, ethical leadership development, fair remuneration systems,</a:t>
            </a:r>
            <a:r>
              <a:rPr lang="en-US" sz="2400" dirty="0">
                <a:latin typeface="Times New Roman" panose="02020603050405020304" pitchFamily="18" charset="0"/>
                <a:cs typeface="Times New Roman" panose="02020603050405020304" pitchFamily="18" charset="0"/>
              </a:rPr>
              <a:t> and </a:t>
            </a:r>
            <a:r>
              <a:rPr lang="en-US" sz="2400" b="1" dirty="0">
                <a:latin typeface="Times New Roman" panose="02020603050405020304" pitchFamily="18" charset="0"/>
                <a:cs typeface="Times New Roman" panose="02020603050405020304" pitchFamily="18" charset="0"/>
              </a:rPr>
              <a:t>workplace safety. </a:t>
            </a:r>
          </a:p>
          <a:p>
            <a:pPr algn="just">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 Board must </a:t>
            </a:r>
            <a:r>
              <a:rPr lang="en-US" sz="2400" b="1" dirty="0">
                <a:latin typeface="Times New Roman" panose="02020603050405020304" pitchFamily="18" charset="0"/>
                <a:cs typeface="Times New Roman" panose="02020603050405020304" pitchFamily="18" charset="0"/>
              </a:rPr>
              <a:t>promote ethical corporate culture </a:t>
            </a:r>
            <a:r>
              <a:rPr lang="en-US" sz="2400" dirty="0">
                <a:latin typeface="Times New Roman" panose="02020603050405020304" pitchFamily="18" charset="0"/>
                <a:cs typeface="Times New Roman" panose="02020603050405020304" pitchFamily="18" charset="0"/>
              </a:rPr>
              <a:t>and </a:t>
            </a:r>
            <a:r>
              <a:rPr lang="en-US" sz="2400" b="1" dirty="0">
                <a:latin typeface="Times New Roman" panose="02020603050405020304" pitchFamily="18" charset="0"/>
                <a:cs typeface="Times New Roman" panose="02020603050405020304" pitchFamily="18" charset="0"/>
              </a:rPr>
              <a:t>accountability</a:t>
            </a:r>
            <a:r>
              <a:rPr lang="en-US" sz="2400" dirty="0">
                <a:latin typeface="Times New Roman" panose="02020603050405020304" pitchFamily="18" charset="0"/>
                <a:cs typeface="Times New Roman" panose="02020603050405020304" pitchFamily="18" charset="0"/>
              </a:rPr>
              <a:t> because unethical leadership practices often contribute to organizational collapse and corruption.</a:t>
            </a:r>
            <a:endParaRPr lang="en-US" sz="2400" b="1"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dirty="0"/>
              <a:t>Prof. Abdallah Ali-</a:t>
            </a:r>
            <a:r>
              <a:rPr lang="en-US" dirty="0" err="1"/>
              <a:t>Nakyea</a:t>
            </a:r>
            <a:r>
              <a:rPr lang="en-US" dirty="0"/>
              <a:t>,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30</a:t>
            </a:fld>
            <a:endParaRPr lang="en-US" altLang="en-US"/>
          </a:p>
        </p:txBody>
      </p:sp>
    </p:spTree>
    <p:extLst>
      <p:ext uri="{BB962C8B-B14F-4D97-AF65-F5344CB8AC3E}">
        <p14:creationId xmlns:p14="http://schemas.microsoft.com/office/powerpoint/2010/main" val="2121681741"/>
      </p:ext>
    </p:extLst>
  </p:cSld>
  <p:clrMapOvr>
    <a:masterClrMapping/>
  </p:clrMapOvr>
  <p:transition>
    <p:wedg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b="1" dirty="0">
                <a:solidFill>
                  <a:schemeClr val="bg1"/>
                </a:solidFill>
                <a:latin typeface="Times New Roman" panose="02020603050405020304" pitchFamily="18" charset="0"/>
                <a:cs typeface="Times New Roman" panose="02020603050405020304" pitchFamily="18" charset="0"/>
              </a:rPr>
              <a:t>SOCIAL AND RELATIONSHIP CAPITAL</a:t>
            </a:r>
            <a:endParaRPr lang="en-GB" altLang="en-US"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algn="just">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Social and relationship capital refers to </a:t>
            </a:r>
            <a:r>
              <a:rPr lang="en-US" sz="2800" b="1" dirty="0">
                <a:latin typeface="Times New Roman" panose="02020603050405020304" pitchFamily="18" charset="0"/>
                <a:cs typeface="Times New Roman" panose="02020603050405020304" pitchFamily="18" charset="0"/>
              </a:rPr>
              <a:t>the relationships that organizations maintain with stakeholders</a:t>
            </a:r>
            <a:r>
              <a:rPr lang="en-US" sz="2800" dirty="0">
                <a:latin typeface="Times New Roman" panose="02020603050405020304" pitchFamily="18" charset="0"/>
                <a:cs typeface="Times New Roman" panose="02020603050405020304" pitchFamily="18" charset="0"/>
              </a:rPr>
              <a:t>, including </a:t>
            </a:r>
            <a:r>
              <a:rPr lang="en-US" sz="2800" b="1" dirty="0">
                <a:latin typeface="Times New Roman" panose="02020603050405020304" pitchFamily="18" charset="0"/>
                <a:cs typeface="Times New Roman" panose="02020603050405020304" pitchFamily="18" charset="0"/>
              </a:rPr>
              <a:t>customers, suppliers, governments, regulators, investors</a:t>
            </a:r>
            <a:r>
              <a:rPr lang="en-US" sz="2800" dirty="0">
                <a:latin typeface="Times New Roman" panose="02020603050405020304" pitchFamily="18" charset="0"/>
                <a:cs typeface="Times New Roman" panose="02020603050405020304" pitchFamily="18" charset="0"/>
              </a:rPr>
              <a:t>, and </a:t>
            </a:r>
            <a:r>
              <a:rPr lang="en-US" sz="2800" b="1" dirty="0">
                <a:latin typeface="Times New Roman" panose="02020603050405020304" pitchFamily="18" charset="0"/>
                <a:cs typeface="Times New Roman" panose="02020603050405020304" pitchFamily="18" charset="0"/>
              </a:rPr>
              <a:t>communities</a:t>
            </a:r>
            <a:r>
              <a:rPr lang="en-US" sz="2800" dirty="0">
                <a:latin typeface="Times New Roman" panose="02020603050405020304" pitchFamily="18" charset="0"/>
                <a:cs typeface="Times New Roman" panose="02020603050405020304" pitchFamily="18" charset="0"/>
              </a:rPr>
              <a:t>. </a:t>
            </a:r>
          </a:p>
          <a:p>
            <a:pPr algn="just">
              <a:buFont typeface="Wingdings" panose="05000000000000000000" pitchFamily="2" charset="2"/>
              <a:buChar char="Ø"/>
            </a:pPr>
            <a:endParaRPr lang="en-US" sz="28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Modern corporations are increasingly expected to </a:t>
            </a:r>
            <a:r>
              <a:rPr lang="en-US" sz="2800" b="1" dirty="0">
                <a:latin typeface="Times New Roman" panose="02020603050405020304" pitchFamily="18" charset="0"/>
                <a:cs typeface="Times New Roman" panose="02020603050405020304" pitchFamily="18" charset="0"/>
              </a:rPr>
              <a:t>demonstrate corporate social responsibility </a:t>
            </a:r>
            <a:r>
              <a:rPr lang="en-US" sz="2800" dirty="0">
                <a:latin typeface="Times New Roman" panose="02020603050405020304" pitchFamily="18" charset="0"/>
                <a:cs typeface="Times New Roman" panose="02020603050405020304" pitchFamily="18" charset="0"/>
              </a:rPr>
              <a:t>and </a:t>
            </a:r>
            <a:r>
              <a:rPr lang="en-US" sz="2800" b="1" dirty="0">
                <a:latin typeface="Times New Roman" panose="02020603050405020304" pitchFamily="18" charset="0"/>
                <a:cs typeface="Times New Roman" panose="02020603050405020304" pitchFamily="18" charset="0"/>
              </a:rPr>
              <a:t>contribute positively to sustainable development. </a:t>
            </a:r>
          </a:p>
          <a:p>
            <a:pPr algn="just">
              <a:buFont typeface="Wingdings" panose="05000000000000000000" pitchFamily="2" charset="2"/>
              <a:buChar char="Ø"/>
            </a:pPr>
            <a:endParaRPr lang="en-US" sz="2800" b="1"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Corporate governance requires organizations to </a:t>
            </a:r>
            <a:r>
              <a:rPr lang="en-US" sz="2800" b="1" dirty="0">
                <a:latin typeface="Times New Roman" panose="02020603050405020304" pitchFamily="18" charset="0"/>
                <a:cs typeface="Times New Roman" panose="02020603050405020304" pitchFamily="18" charset="0"/>
              </a:rPr>
              <a:t>engage stakeholders transparently, maintain ethical business conduct</a:t>
            </a:r>
            <a:r>
              <a:rPr lang="en-US" sz="2800" dirty="0">
                <a:latin typeface="Times New Roman" panose="02020603050405020304" pitchFamily="18" charset="0"/>
                <a:cs typeface="Times New Roman" panose="02020603050405020304" pitchFamily="18" charset="0"/>
              </a:rPr>
              <a:t>, and </a:t>
            </a:r>
            <a:r>
              <a:rPr lang="en-US" sz="2800" b="1" dirty="0">
                <a:latin typeface="Times New Roman" panose="02020603050405020304" pitchFamily="18" charset="0"/>
                <a:cs typeface="Times New Roman" panose="02020603050405020304" pitchFamily="18" charset="0"/>
              </a:rPr>
              <a:t>implement meaningful community development initiatives</a:t>
            </a:r>
            <a:r>
              <a:rPr lang="en-US" sz="2800" dirty="0">
                <a:latin typeface="Times New Roman" panose="02020603050405020304" pitchFamily="18" charset="0"/>
                <a:cs typeface="Times New Roman" panose="02020603050405020304" pitchFamily="18" charset="0"/>
              </a:rPr>
              <a:t>. </a:t>
            </a:r>
            <a:endParaRPr lang="en-US" sz="2800" b="1"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dirty="0"/>
              <a:t>Prof. Abdallah Ali-</a:t>
            </a:r>
            <a:r>
              <a:rPr lang="en-US" dirty="0" err="1"/>
              <a:t>Nakyea</a:t>
            </a:r>
            <a:r>
              <a:rPr lang="en-US" dirty="0"/>
              <a:t>,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31</a:t>
            </a:fld>
            <a:endParaRPr lang="en-US" altLang="en-US"/>
          </a:p>
        </p:txBody>
      </p:sp>
    </p:spTree>
    <p:extLst>
      <p:ext uri="{BB962C8B-B14F-4D97-AF65-F5344CB8AC3E}">
        <p14:creationId xmlns:p14="http://schemas.microsoft.com/office/powerpoint/2010/main" val="3047235021"/>
      </p:ext>
    </p:extLst>
  </p:cSld>
  <p:clrMapOvr>
    <a:masterClrMapping/>
  </p:clrMapOvr>
  <p:transition>
    <p:wedg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b="1" dirty="0">
                <a:solidFill>
                  <a:schemeClr val="bg1"/>
                </a:solidFill>
                <a:latin typeface="Times New Roman" panose="02020603050405020304" pitchFamily="18" charset="0"/>
                <a:cs typeface="Times New Roman" panose="02020603050405020304" pitchFamily="18" charset="0"/>
              </a:rPr>
              <a:t>SOCIAL AND RELATIONSHIP CAPITAL</a:t>
            </a:r>
            <a:endParaRPr lang="en-GB" altLang="en-US"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algn="just">
              <a:buFont typeface="Wingdings" panose="05000000000000000000" pitchFamily="2" charset="2"/>
              <a:buChar char="Ø"/>
            </a:pPr>
            <a:r>
              <a:rPr lang="en-US" sz="3600" dirty="0">
                <a:latin typeface="Times New Roman" panose="02020603050405020304" pitchFamily="18" charset="0"/>
                <a:cs typeface="Times New Roman" panose="02020603050405020304" pitchFamily="18" charset="0"/>
              </a:rPr>
              <a:t>Strong stakeholder relationships contribute significantly to </a:t>
            </a:r>
            <a:r>
              <a:rPr lang="en-US" sz="3600" b="1" dirty="0">
                <a:latin typeface="Times New Roman" panose="02020603050405020304" pitchFamily="18" charset="0"/>
                <a:cs typeface="Times New Roman" panose="02020603050405020304" pitchFamily="18" charset="0"/>
              </a:rPr>
              <a:t>organizational legitimacy, public trust, customer loyalty</a:t>
            </a:r>
            <a:r>
              <a:rPr lang="en-US" sz="3600" dirty="0">
                <a:latin typeface="Times New Roman" panose="02020603050405020304" pitchFamily="18" charset="0"/>
                <a:cs typeface="Times New Roman" panose="02020603050405020304" pitchFamily="18" charset="0"/>
              </a:rPr>
              <a:t>, and </a:t>
            </a:r>
            <a:r>
              <a:rPr lang="en-US" sz="3600" b="1" dirty="0">
                <a:latin typeface="Times New Roman" panose="02020603050405020304" pitchFamily="18" charset="0"/>
                <a:cs typeface="Times New Roman" panose="02020603050405020304" pitchFamily="18" charset="0"/>
              </a:rPr>
              <a:t>long-term business sustainability. </a:t>
            </a:r>
          </a:p>
          <a:p>
            <a:pPr algn="just">
              <a:buFont typeface="Wingdings" panose="05000000000000000000" pitchFamily="2" charset="2"/>
              <a:buChar char="Ø"/>
            </a:pPr>
            <a:endParaRPr lang="en-US" sz="36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3600" dirty="0">
                <a:latin typeface="Times New Roman" panose="02020603050405020304" pitchFamily="18" charset="0"/>
                <a:cs typeface="Times New Roman" panose="02020603050405020304" pitchFamily="18" charset="0"/>
              </a:rPr>
              <a:t>Within Ghana, social and relationship capital remains particularly important because organizations often operate within close-knit communities where corporate misconduct can rapidly damage public confidence and institutional reputation. </a:t>
            </a:r>
            <a:endParaRPr lang="en-US" sz="3600" b="1"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dirty="0"/>
              <a:t>Prof. Abdallah Ali-</a:t>
            </a:r>
            <a:r>
              <a:rPr lang="en-US" dirty="0" err="1"/>
              <a:t>Nakyea</a:t>
            </a:r>
            <a:r>
              <a:rPr lang="en-US" dirty="0"/>
              <a:t>,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32</a:t>
            </a:fld>
            <a:endParaRPr lang="en-US" altLang="en-US"/>
          </a:p>
        </p:txBody>
      </p:sp>
    </p:spTree>
    <p:extLst>
      <p:ext uri="{BB962C8B-B14F-4D97-AF65-F5344CB8AC3E}">
        <p14:creationId xmlns:p14="http://schemas.microsoft.com/office/powerpoint/2010/main" val="597569661"/>
      </p:ext>
    </p:extLst>
  </p:cSld>
  <p:clrMapOvr>
    <a:masterClrMapping/>
  </p:clrMapOvr>
  <p:transition>
    <p:wedg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5400" b="1" dirty="0">
                <a:solidFill>
                  <a:schemeClr val="bg1"/>
                </a:solidFill>
                <a:latin typeface="Times New Roman" panose="02020603050405020304" pitchFamily="18" charset="0"/>
                <a:cs typeface="Times New Roman" panose="02020603050405020304" pitchFamily="18" charset="0"/>
              </a:rPr>
              <a:t>NATURAL CAPITAL</a:t>
            </a:r>
            <a:endParaRPr lang="en-GB" altLang="en-US" sz="5400"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algn="just">
              <a:buFont typeface="Wingdings" panose="05000000000000000000" pitchFamily="2" charset="2"/>
              <a:buChar char="Ø"/>
            </a:pPr>
            <a:r>
              <a:rPr lang="en-US" sz="3400" dirty="0">
                <a:latin typeface="Times New Roman" panose="02020603050405020304" pitchFamily="18" charset="0"/>
                <a:cs typeface="Times New Roman" panose="02020603050405020304" pitchFamily="18" charset="0"/>
              </a:rPr>
              <a:t>Natural capital refers to </a:t>
            </a:r>
            <a:r>
              <a:rPr lang="en-US" sz="3400" b="1" dirty="0">
                <a:latin typeface="Times New Roman" panose="02020603050405020304" pitchFamily="18" charset="0"/>
                <a:cs typeface="Times New Roman" panose="02020603050405020304" pitchFamily="18" charset="0"/>
              </a:rPr>
              <a:t>environmental resources and ecological systems,</a:t>
            </a:r>
            <a:r>
              <a:rPr lang="en-US" sz="3400" dirty="0">
                <a:latin typeface="Times New Roman" panose="02020603050405020304" pitchFamily="18" charset="0"/>
                <a:cs typeface="Times New Roman" panose="02020603050405020304" pitchFamily="18" charset="0"/>
              </a:rPr>
              <a:t> including </a:t>
            </a:r>
            <a:r>
              <a:rPr lang="en-US" sz="3400" b="1" dirty="0">
                <a:latin typeface="Times New Roman" panose="02020603050405020304" pitchFamily="18" charset="0"/>
                <a:cs typeface="Times New Roman" panose="02020603050405020304" pitchFamily="18" charset="0"/>
              </a:rPr>
              <a:t>water, forests, minerals, biodiversity, land, </a:t>
            </a:r>
            <a:r>
              <a:rPr lang="en-US" sz="3400" dirty="0">
                <a:latin typeface="Times New Roman" panose="02020603050405020304" pitchFamily="18" charset="0"/>
                <a:cs typeface="Times New Roman" panose="02020603050405020304" pitchFamily="18" charset="0"/>
              </a:rPr>
              <a:t>and </a:t>
            </a:r>
            <a:r>
              <a:rPr lang="en-US" sz="3400" b="1" dirty="0">
                <a:latin typeface="Times New Roman" panose="02020603050405020304" pitchFamily="18" charset="0"/>
                <a:cs typeface="Times New Roman" panose="02020603050405020304" pitchFamily="18" charset="0"/>
              </a:rPr>
              <a:t>climate systems </a:t>
            </a:r>
            <a:r>
              <a:rPr lang="en-US" sz="3400" dirty="0">
                <a:latin typeface="Times New Roman" panose="02020603050405020304" pitchFamily="18" charset="0"/>
                <a:cs typeface="Times New Roman" panose="02020603050405020304" pitchFamily="18" charset="0"/>
              </a:rPr>
              <a:t>that organizations depend upon for their operations. </a:t>
            </a:r>
          </a:p>
          <a:p>
            <a:pPr algn="just">
              <a:buFont typeface="Wingdings" panose="05000000000000000000" pitchFamily="2" charset="2"/>
              <a:buChar char="Ø"/>
            </a:pPr>
            <a:endParaRPr lang="en-US" sz="34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3400" dirty="0">
                <a:latin typeface="Times New Roman" panose="02020603050405020304" pitchFamily="18" charset="0"/>
                <a:cs typeface="Times New Roman" panose="02020603050405020304" pitchFamily="18" charset="0"/>
              </a:rPr>
              <a:t>Governance of natural capital requires boards to oversee </a:t>
            </a:r>
            <a:r>
              <a:rPr lang="en-US" sz="3400" b="1" dirty="0">
                <a:latin typeface="Times New Roman" panose="02020603050405020304" pitchFamily="18" charset="0"/>
                <a:cs typeface="Times New Roman" panose="02020603050405020304" pitchFamily="18" charset="0"/>
              </a:rPr>
              <a:t>environmental compliance, climate risk management, sustainable resource utilization, </a:t>
            </a:r>
            <a:r>
              <a:rPr lang="en-US" sz="3400" dirty="0">
                <a:latin typeface="Times New Roman" panose="02020603050405020304" pitchFamily="18" charset="0"/>
                <a:cs typeface="Times New Roman" panose="02020603050405020304" pitchFamily="18" charset="0"/>
              </a:rPr>
              <a:t>and </a:t>
            </a:r>
            <a:r>
              <a:rPr lang="en-US" sz="3400" b="1" dirty="0">
                <a:latin typeface="Times New Roman" panose="02020603050405020304" pitchFamily="18" charset="0"/>
                <a:cs typeface="Times New Roman" panose="02020603050405020304" pitchFamily="18" charset="0"/>
              </a:rPr>
              <a:t>environmental reporting mechanisms.</a:t>
            </a: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dirty="0"/>
              <a:t>Prof. Abdallah Ali-</a:t>
            </a:r>
            <a:r>
              <a:rPr lang="en-US" dirty="0" err="1"/>
              <a:t>Nakyea</a:t>
            </a:r>
            <a:r>
              <a:rPr lang="en-US" dirty="0"/>
              <a:t>,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33</a:t>
            </a:fld>
            <a:endParaRPr lang="en-US" altLang="en-US"/>
          </a:p>
        </p:txBody>
      </p:sp>
    </p:spTree>
    <p:extLst>
      <p:ext uri="{BB962C8B-B14F-4D97-AF65-F5344CB8AC3E}">
        <p14:creationId xmlns:p14="http://schemas.microsoft.com/office/powerpoint/2010/main" val="2023186332"/>
      </p:ext>
    </p:extLst>
  </p:cSld>
  <p:clrMapOvr>
    <a:masterClrMapping/>
  </p:clrMapOvr>
  <p:transition>
    <p:wedg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3200" b="1" dirty="0">
                <a:solidFill>
                  <a:schemeClr val="bg1"/>
                </a:solidFill>
                <a:latin typeface="Times New Roman" panose="02020603050405020304" pitchFamily="18" charset="0"/>
                <a:cs typeface="Times New Roman" panose="02020603050405020304" pitchFamily="18" charset="0"/>
              </a:rPr>
              <a:t>THE EVOLUTION OF CHANGE WITHIN THE SIX CAPITALS</a:t>
            </a:r>
            <a:endParaRPr lang="en-GB" altLang="en-US" sz="3200"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algn="just">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International Integrated Reporting Council (IIRC) was established in 2010 to bring together </a:t>
            </a:r>
            <a:r>
              <a:rPr lang="en-US" b="1" dirty="0">
                <a:latin typeface="Times New Roman" panose="02020603050405020304" pitchFamily="18" charset="0"/>
                <a:cs typeface="Times New Roman" panose="02020603050405020304" pitchFamily="18" charset="0"/>
              </a:rPr>
              <a:t>regulators, investors, companies, standard setters, accounting professionals, and non-governmental organisations</a:t>
            </a:r>
            <a:r>
              <a:rPr lang="en-US" dirty="0">
                <a:latin typeface="Times New Roman" panose="02020603050405020304" pitchFamily="18" charset="0"/>
                <a:cs typeface="Times New Roman" panose="02020603050405020304" pitchFamily="18" charset="0"/>
              </a:rPr>
              <a:t> to encourage a more integrated and effective system of corporate reporting.</a:t>
            </a:r>
          </a:p>
          <a:p>
            <a:pPr algn="just">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Although modern business challenges continue to evolve, the six capitals remain central to integrated reporting, with organisations continuing to adopt and apply the framework rather than abandoning it. </a:t>
            </a: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dirty="0"/>
              <a:t>Prof. Abdallah Ali-</a:t>
            </a:r>
            <a:r>
              <a:rPr lang="en-US" dirty="0" err="1"/>
              <a:t>Nakyea</a:t>
            </a:r>
            <a:r>
              <a:rPr lang="en-US" dirty="0"/>
              <a:t>,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34</a:t>
            </a:fld>
            <a:endParaRPr lang="en-US" altLang="en-US"/>
          </a:p>
        </p:txBody>
      </p:sp>
    </p:spTree>
    <p:extLst>
      <p:ext uri="{BB962C8B-B14F-4D97-AF65-F5344CB8AC3E}">
        <p14:creationId xmlns:p14="http://schemas.microsoft.com/office/powerpoint/2010/main" val="244995869"/>
      </p:ext>
    </p:extLst>
  </p:cSld>
  <p:clrMapOvr>
    <a:masterClrMapping/>
  </p:clrMapOvr>
  <p:transition>
    <p:wedg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3200" b="1" dirty="0">
                <a:solidFill>
                  <a:schemeClr val="bg1"/>
                </a:solidFill>
                <a:latin typeface="Times New Roman" panose="02020603050405020304" pitchFamily="18" charset="0"/>
                <a:cs typeface="Times New Roman" panose="02020603050405020304" pitchFamily="18" charset="0"/>
              </a:rPr>
              <a:t>THE EVOLUTION OF CHANGE WITHIN THE SIX CAPITALS</a:t>
            </a:r>
            <a:endParaRPr lang="en-GB" altLang="en-US" sz="3200"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algn="just">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Integrated reporting, which emphasizes the manner in which an organisation generates value over time, has increasingly gained acceptance as a preferred reporting model for companies seeking to present a broader and more comprehensive picture of their operations. </a:t>
            </a:r>
          </a:p>
          <a:p>
            <a:pPr algn="just">
              <a:buFont typeface="Wingdings" panose="05000000000000000000" pitchFamily="2" charset="2"/>
              <a:buChar char="Ø"/>
            </a:pPr>
            <a:endParaRPr lang="en-US" sz="28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The six capitals, namely financial, manufactured, intellectual, human, social and relationship, and natural capital, provide the basis for this framework by offering a systematic method for evaluating and communicating the various resources and relationships that drive long-term value creation.</a:t>
            </a: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dirty="0"/>
              <a:t>Prof. Abdallah Ali-</a:t>
            </a:r>
            <a:r>
              <a:rPr lang="en-US" dirty="0" err="1"/>
              <a:t>Nakyea</a:t>
            </a:r>
            <a:r>
              <a:rPr lang="en-US" dirty="0"/>
              <a:t>,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35</a:t>
            </a:fld>
            <a:endParaRPr lang="en-US" altLang="en-US"/>
          </a:p>
        </p:txBody>
      </p:sp>
    </p:spTree>
    <p:extLst>
      <p:ext uri="{BB962C8B-B14F-4D97-AF65-F5344CB8AC3E}">
        <p14:creationId xmlns:p14="http://schemas.microsoft.com/office/powerpoint/2010/main" val="3038223523"/>
      </p:ext>
    </p:extLst>
  </p:cSld>
  <p:clrMapOvr>
    <a:masterClrMapping/>
  </p:clrMapOvr>
  <p:transition>
    <p:wedg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3200" b="1" dirty="0">
                <a:solidFill>
                  <a:schemeClr val="bg1"/>
                </a:solidFill>
                <a:latin typeface="Times New Roman" panose="02020603050405020304" pitchFamily="18" charset="0"/>
                <a:cs typeface="Times New Roman" panose="02020603050405020304" pitchFamily="18" charset="0"/>
              </a:rPr>
              <a:t>THE EVOLUTION OF CHANGE WITHIN THE SIX CAPITALS</a:t>
            </a:r>
            <a:endParaRPr lang="en-GB" altLang="en-US" sz="3200"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algn="just">
              <a:buFont typeface="Wingdings" panose="05000000000000000000" pitchFamily="2" charset="2"/>
              <a:buChar char="Ø"/>
            </a:pPr>
            <a:r>
              <a:rPr lang="en-US" sz="3600" dirty="0">
                <a:latin typeface="Times New Roman" panose="02020603050405020304" pitchFamily="18" charset="0"/>
                <a:cs typeface="Times New Roman" panose="02020603050405020304" pitchFamily="18" charset="0"/>
              </a:rPr>
              <a:t>Although the six capitals continue to form the foundation of integrated reporting, the framework is gradually evolving to reflect changing business realities and stakeholder expectations. </a:t>
            </a:r>
          </a:p>
          <a:p>
            <a:pPr algn="just">
              <a:buFont typeface="Wingdings" panose="05000000000000000000" pitchFamily="2" charset="2"/>
              <a:buChar char="Ø"/>
            </a:pPr>
            <a:endParaRPr lang="en-US" sz="36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3600" dirty="0">
                <a:latin typeface="Times New Roman" panose="02020603050405020304" pitchFamily="18" charset="0"/>
                <a:cs typeface="Times New Roman" panose="02020603050405020304" pitchFamily="18" charset="0"/>
              </a:rPr>
              <a:t>Organisations are increasingly incorporating environmental, social, and governance (ESG) considerations into their reports, as these factors closely correspond with the six-capital model. </a:t>
            </a: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dirty="0"/>
              <a:t>Prof. Abdallah Ali-</a:t>
            </a:r>
            <a:r>
              <a:rPr lang="en-US" dirty="0" err="1"/>
              <a:t>Nakyea</a:t>
            </a:r>
            <a:r>
              <a:rPr lang="en-US" dirty="0"/>
              <a:t>,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36</a:t>
            </a:fld>
            <a:endParaRPr lang="en-US" altLang="en-US"/>
          </a:p>
        </p:txBody>
      </p:sp>
    </p:spTree>
    <p:extLst>
      <p:ext uri="{BB962C8B-B14F-4D97-AF65-F5344CB8AC3E}">
        <p14:creationId xmlns:p14="http://schemas.microsoft.com/office/powerpoint/2010/main" val="517598012"/>
      </p:ext>
    </p:extLst>
  </p:cSld>
  <p:clrMapOvr>
    <a:masterClrMapping/>
  </p:clrMapOvr>
  <p:transition>
    <p:wedg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3200" b="1" dirty="0">
                <a:solidFill>
                  <a:schemeClr val="bg1"/>
                </a:solidFill>
                <a:latin typeface="Times New Roman" panose="02020603050405020304" pitchFamily="18" charset="0"/>
                <a:cs typeface="Times New Roman" panose="02020603050405020304" pitchFamily="18" charset="0"/>
              </a:rPr>
              <a:t>THE EVOLUTION OF CHANGE WITHIN THE SIX CAPITALS</a:t>
            </a:r>
            <a:endParaRPr lang="en-GB" altLang="en-US" sz="3200"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algn="just">
              <a:buFont typeface="Wingdings" panose="05000000000000000000" pitchFamily="2" charset="2"/>
              <a:buChar char="Ø"/>
            </a:pPr>
            <a:r>
              <a:rPr lang="en-US" sz="3600" dirty="0">
                <a:latin typeface="Times New Roman" panose="02020603050405020304" pitchFamily="18" charset="0"/>
                <a:cs typeface="Times New Roman" panose="02020603050405020304" pitchFamily="18" charset="0"/>
              </a:rPr>
              <a:t>Depending on their industry and strategic priorities, some companies may place greater emphasis on particular capitals than others; however, the core principles underlying integrated reporting remain strong and relevant.</a:t>
            </a:r>
          </a:p>
          <a:p>
            <a:pPr algn="just">
              <a:buFont typeface="Wingdings" panose="05000000000000000000" pitchFamily="2" charset="2"/>
              <a:buChar char="Ø"/>
            </a:pPr>
            <a:endParaRPr lang="en-US" sz="36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3600" dirty="0">
                <a:latin typeface="Times New Roman" panose="02020603050405020304" pitchFamily="18" charset="0"/>
                <a:cs typeface="Times New Roman" panose="02020603050405020304" pitchFamily="18" charset="0"/>
              </a:rPr>
              <a:t>The six capitals are also adapting to address contemporary global and business challenges more effectively. (</a:t>
            </a:r>
            <a:r>
              <a:rPr lang="en-US" sz="3600" dirty="0" err="1">
                <a:latin typeface="Times New Roman" panose="02020603050405020304" pitchFamily="18" charset="0"/>
                <a:cs typeface="Times New Roman" panose="02020603050405020304" pitchFamily="18" charset="0"/>
              </a:rPr>
              <a:t>Shonhan</a:t>
            </a:r>
            <a:r>
              <a:rPr lang="en-US" sz="3600" dirty="0">
                <a:latin typeface="Times New Roman" panose="02020603050405020304" pitchFamily="18" charset="0"/>
                <a:cs typeface="Times New Roman" panose="02020603050405020304" pitchFamily="18" charset="0"/>
              </a:rPr>
              <a:t>, n.d.)</a:t>
            </a: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dirty="0"/>
              <a:t>Prof. Abdallah Ali-</a:t>
            </a:r>
            <a:r>
              <a:rPr lang="en-US" dirty="0" err="1"/>
              <a:t>Nakyea</a:t>
            </a:r>
            <a:r>
              <a:rPr lang="en-US" dirty="0"/>
              <a:t>,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37</a:t>
            </a:fld>
            <a:endParaRPr lang="en-US" altLang="en-US"/>
          </a:p>
        </p:txBody>
      </p:sp>
    </p:spTree>
    <p:extLst>
      <p:ext uri="{BB962C8B-B14F-4D97-AF65-F5344CB8AC3E}">
        <p14:creationId xmlns:p14="http://schemas.microsoft.com/office/powerpoint/2010/main" val="4129816571"/>
      </p:ext>
    </p:extLst>
  </p:cSld>
  <p:clrMapOvr>
    <a:masterClrMapping/>
  </p:clrMapOvr>
  <p:transition>
    <p:wedg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3200" b="1" dirty="0">
                <a:solidFill>
                  <a:schemeClr val="bg1"/>
                </a:solidFill>
                <a:latin typeface="Times New Roman" panose="02020603050405020304" pitchFamily="18" charset="0"/>
                <a:cs typeface="Times New Roman" panose="02020603050405020304" pitchFamily="18" charset="0"/>
              </a:rPr>
              <a:t>THE EVOLUTION OF CHANGE WITHIN THE SIX CAPITALS</a:t>
            </a:r>
            <a:endParaRPr lang="en-GB" altLang="en-US" sz="3200"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marL="0" indent="0" algn="ctr">
              <a:buNone/>
            </a:pPr>
            <a:r>
              <a:rPr lang="en-US" sz="2800" b="1" dirty="0">
                <a:latin typeface="Times New Roman" panose="02020603050405020304" pitchFamily="18" charset="0"/>
                <a:cs typeface="Times New Roman" panose="02020603050405020304" pitchFamily="18" charset="0"/>
              </a:rPr>
              <a:t>Financial Capital</a:t>
            </a:r>
          </a:p>
          <a:p>
            <a:pPr algn="just">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The understanding of financial capital has expanded beyond traditional financial indicators to include long-term sustainability and value creation. </a:t>
            </a:r>
          </a:p>
          <a:p>
            <a:pPr algn="just">
              <a:buFont typeface="Wingdings" panose="05000000000000000000" pitchFamily="2" charset="2"/>
              <a:buChar char="Ø"/>
            </a:pPr>
            <a:endParaRPr lang="en-US" sz="28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Businesses are increasingly linking financial performance with non-financial measures such as ESG considerations to demonstrate how financial resources contribute to sustainable growth. </a:t>
            </a:r>
          </a:p>
          <a:p>
            <a:pPr algn="just">
              <a:buFont typeface="Wingdings" panose="05000000000000000000" pitchFamily="2" charset="2"/>
              <a:buChar char="Ø"/>
            </a:pPr>
            <a:endParaRPr lang="en-US" sz="28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Current trends include greater attention to impact investing, long-term financial stability, and alignment with the Sustainable Development Goals (SDGs).</a:t>
            </a: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dirty="0"/>
              <a:t>Prof. Abdallah Ali-</a:t>
            </a:r>
            <a:r>
              <a:rPr lang="en-US" dirty="0" err="1"/>
              <a:t>Nakyea</a:t>
            </a:r>
            <a:r>
              <a:rPr lang="en-US" dirty="0"/>
              <a:t>,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38</a:t>
            </a:fld>
            <a:endParaRPr lang="en-US" altLang="en-US"/>
          </a:p>
        </p:txBody>
      </p:sp>
    </p:spTree>
    <p:extLst>
      <p:ext uri="{BB962C8B-B14F-4D97-AF65-F5344CB8AC3E}">
        <p14:creationId xmlns:p14="http://schemas.microsoft.com/office/powerpoint/2010/main" val="2281029628"/>
      </p:ext>
    </p:extLst>
  </p:cSld>
  <p:clrMapOvr>
    <a:masterClrMapping/>
  </p:clrMapOvr>
  <p:transition>
    <p:wedg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3200" b="1" dirty="0">
                <a:solidFill>
                  <a:schemeClr val="bg1"/>
                </a:solidFill>
                <a:latin typeface="Times New Roman" panose="02020603050405020304" pitchFamily="18" charset="0"/>
                <a:cs typeface="Times New Roman" panose="02020603050405020304" pitchFamily="18" charset="0"/>
              </a:rPr>
              <a:t>THE EVOLUTION OF CHANGE WITHIN THE SIX CAPITALS</a:t>
            </a:r>
            <a:endParaRPr lang="en-GB" altLang="en-US" sz="3200"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marL="0" indent="0" algn="ctr">
              <a:buNone/>
            </a:pPr>
            <a:r>
              <a:rPr lang="en-US" sz="2600" b="1" dirty="0">
                <a:latin typeface="Times New Roman" panose="02020603050405020304" pitchFamily="18" charset="0"/>
                <a:cs typeface="Times New Roman" panose="02020603050405020304" pitchFamily="18" charset="0"/>
              </a:rPr>
              <a:t>Manufactured Capital</a:t>
            </a:r>
          </a:p>
          <a:p>
            <a:pPr algn="just">
              <a:buFont typeface="Wingdings" panose="05000000000000000000" pitchFamily="2" charset="2"/>
              <a:buChar char="Ø"/>
            </a:pPr>
            <a:r>
              <a:rPr lang="en-US" sz="2600" dirty="0">
                <a:latin typeface="Times New Roman" panose="02020603050405020304" pitchFamily="18" charset="0"/>
                <a:cs typeface="Times New Roman" panose="02020603050405020304" pitchFamily="18" charset="0"/>
              </a:rPr>
              <a:t>Manufactured capital now extends beyond physical infrastructure to encompass digital and technological systems. </a:t>
            </a:r>
          </a:p>
          <a:p>
            <a:pPr algn="just">
              <a:buFont typeface="Wingdings" panose="05000000000000000000" pitchFamily="2" charset="2"/>
              <a:buChar char="Ø"/>
            </a:pPr>
            <a:endParaRPr lang="en-US" sz="26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600" dirty="0">
                <a:latin typeface="Times New Roman" panose="02020603050405020304" pitchFamily="18" charset="0"/>
                <a:cs typeface="Times New Roman" panose="02020603050405020304" pitchFamily="18" charset="0"/>
              </a:rPr>
              <a:t>Organisations are placing more emphasis on sustainable production methods, adopting circular economy practices, and reducing environmental impacts such as carbon emissions. </a:t>
            </a:r>
          </a:p>
          <a:p>
            <a:pPr algn="just">
              <a:buFont typeface="Wingdings" panose="05000000000000000000" pitchFamily="2" charset="2"/>
              <a:buChar char="Ø"/>
            </a:pPr>
            <a:endParaRPr lang="en-US" sz="26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600" dirty="0">
                <a:latin typeface="Times New Roman" panose="02020603050405020304" pitchFamily="18" charset="0"/>
                <a:cs typeface="Times New Roman" panose="02020603050405020304" pitchFamily="18" charset="0"/>
              </a:rPr>
              <a:t>Developments associated with Industry, including automation, smart manufacturing, and the Internet of Things (IoT), are reshaping the management and reporting of manufactured capital.</a:t>
            </a: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dirty="0"/>
              <a:t>Prof. Abdallah Ali-</a:t>
            </a:r>
            <a:r>
              <a:rPr lang="en-US" dirty="0" err="1"/>
              <a:t>Nakyea</a:t>
            </a:r>
            <a:r>
              <a:rPr lang="en-US" dirty="0"/>
              <a:t>,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39</a:t>
            </a:fld>
            <a:endParaRPr lang="en-US" altLang="en-US"/>
          </a:p>
        </p:txBody>
      </p:sp>
    </p:spTree>
    <p:extLst>
      <p:ext uri="{BB962C8B-B14F-4D97-AF65-F5344CB8AC3E}">
        <p14:creationId xmlns:p14="http://schemas.microsoft.com/office/powerpoint/2010/main" val="948351046"/>
      </p:ext>
    </p:extLst>
  </p:cSld>
  <p:clrMapOvr>
    <a:masterClrMapping/>
  </p:clrMapOvr>
  <p:transition>
    <p:wedg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3200" b="1" dirty="0">
                <a:solidFill>
                  <a:schemeClr val="bg1"/>
                </a:solidFill>
                <a:latin typeface="Times New Roman" panose="02020603050405020304" pitchFamily="18" charset="0"/>
                <a:cs typeface="Times New Roman" panose="02020603050405020304" pitchFamily="18" charset="0"/>
              </a:rPr>
              <a:t>THE EVOLUTION OF CHANGE WITHIN THE SIX CAPITALS</a:t>
            </a:r>
            <a:endParaRPr lang="en-GB" altLang="en-US" sz="3200"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marL="0" indent="0" algn="ctr">
              <a:buNone/>
            </a:pPr>
            <a:r>
              <a:rPr lang="en-US" sz="2300" b="1" dirty="0">
                <a:latin typeface="Times New Roman" panose="02020603050405020304" pitchFamily="18" charset="0"/>
                <a:cs typeface="Times New Roman" panose="02020603050405020304" pitchFamily="18" charset="0"/>
              </a:rPr>
              <a:t>Intellectual Capital</a:t>
            </a:r>
          </a:p>
          <a:p>
            <a:pPr algn="just">
              <a:buFont typeface="Wingdings" panose="05000000000000000000" pitchFamily="2" charset="2"/>
              <a:buChar char="Ø"/>
            </a:pPr>
            <a:r>
              <a:rPr lang="en-US" sz="2300" dirty="0">
                <a:latin typeface="Times New Roman" panose="02020603050405020304" pitchFamily="18" charset="0"/>
                <a:cs typeface="Times New Roman" panose="02020603050405020304" pitchFamily="18" charset="0"/>
              </a:rPr>
              <a:t>Intellectual capital has increasingly become associated with innovation, digital transformation, and data-oriented decision-making. </a:t>
            </a:r>
          </a:p>
          <a:p>
            <a:pPr algn="just">
              <a:buFont typeface="Wingdings" panose="05000000000000000000" pitchFamily="2" charset="2"/>
              <a:buChar char="Ø"/>
            </a:pPr>
            <a:endParaRPr lang="en-US" sz="23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300" dirty="0">
                <a:latin typeface="Times New Roman" panose="02020603050405020304" pitchFamily="18" charset="0"/>
                <a:cs typeface="Times New Roman" panose="02020603050405020304" pitchFamily="18" charset="0"/>
              </a:rPr>
              <a:t>Intangible assets such as data systems, algorithms, and digital platforms are now more explicitly recognised as valuable </a:t>
            </a:r>
            <a:r>
              <a:rPr lang="en-US" sz="2300" dirty="0" err="1">
                <a:latin typeface="Times New Roman" panose="02020603050405020304" pitchFamily="18" charset="0"/>
                <a:cs typeface="Times New Roman" panose="02020603050405020304" pitchFamily="18" charset="0"/>
              </a:rPr>
              <a:t>organisational</a:t>
            </a:r>
            <a:r>
              <a:rPr lang="en-US" sz="2300" dirty="0">
                <a:latin typeface="Times New Roman" panose="02020603050405020304" pitchFamily="18" charset="0"/>
                <a:cs typeface="Times New Roman" panose="02020603050405020304" pitchFamily="18" charset="0"/>
              </a:rPr>
              <a:t> resources. </a:t>
            </a:r>
          </a:p>
          <a:p>
            <a:pPr algn="just">
              <a:buFont typeface="Wingdings" panose="05000000000000000000" pitchFamily="2" charset="2"/>
              <a:buChar char="Ø"/>
            </a:pPr>
            <a:endParaRPr lang="en-US" sz="23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300" dirty="0">
                <a:latin typeface="Times New Roman" panose="02020603050405020304" pitchFamily="18" charset="0"/>
                <a:cs typeface="Times New Roman" panose="02020603050405020304" pitchFamily="18" charset="0"/>
              </a:rPr>
              <a:t>In addition, intellectual property is increasingly assessed in terms of its role in promoting sustainability and long-term </a:t>
            </a:r>
            <a:r>
              <a:rPr lang="en-US" sz="2300" dirty="0" err="1">
                <a:latin typeface="Times New Roman" panose="02020603050405020304" pitchFamily="18" charset="0"/>
                <a:cs typeface="Times New Roman" panose="02020603050405020304" pitchFamily="18" charset="0"/>
              </a:rPr>
              <a:t>organisational</a:t>
            </a:r>
            <a:r>
              <a:rPr lang="en-US" sz="2300" dirty="0">
                <a:latin typeface="Times New Roman" panose="02020603050405020304" pitchFamily="18" charset="0"/>
                <a:cs typeface="Times New Roman" panose="02020603050405020304" pitchFamily="18" charset="0"/>
              </a:rPr>
              <a:t> resilience rather than merely providing competitive advantage. </a:t>
            </a:r>
          </a:p>
          <a:p>
            <a:pPr algn="just">
              <a:buFont typeface="Wingdings" panose="05000000000000000000" pitchFamily="2" charset="2"/>
              <a:buChar char="Ø"/>
            </a:pPr>
            <a:endParaRPr lang="en-US" sz="23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300" dirty="0">
                <a:latin typeface="Times New Roman" panose="02020603050405020304" pitchFamily="18" charset="0"/>
                <a:cs typeface="Times New Roman" panose="02020603050405020304" pitchFamily="18" charset="0"/>
              </a:rPr>
              <a:t>Companies are also placing greater emphasis on cybersecurity and data protection as important aspects of intellectual capital.</a:t>
            </a: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dirty="0"/>
              <a:t>Prof. Abdallah Ali-</a:t>
            </a:r>
            <a:r>
              <a:rPr lang="en-US" dirty="0" err="1"/>
              <a:t>Nakyea</a:t>
            </a:r>
            <a:r>
              <a:rPr lang="en-US" dirty="0"/>
              <a:t>,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40</a:t>
            </a:fld>
            <a:endParaRPr lang="en-US" altLang="en-US"/>
          </a:p>
        </p:txBody>
      </p:sp>
    </p:spTree>
    <p:extLst>
      <p:ext uri="{BB962C8B-B14F-4D97-AF65-F5344CB8AC3E}">
        <p14:creationId xmlns:p14="http://schemas.microsoft.com/office/powerpoint/2010/main" val="291391361"/>
      </p:ext>
    </p:extLst>
  </p:cSld>
  <p:clrMapOvr>
    <a:masterClrMapping/>
  </p:clrMapOvr>
  <p:transition>
    <p:wedg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3200" b="1" dirty="0">
                <a:solidFill>
                  <a:schemeClr val="bg1"/>
                </a:solidFill>
                <a:latin typeface="Times New Roman" panose="02020603050405020304" pitchFamily="18" charset="0"/>
                <a:cs typeface="Times New Roman" panose="02020603050405020304" pitchFamily="18" charset="0"/>
              </a:rPr>
              <a:t>THE EVOLUTION OF CHANGE WITHIN THE SIX CAPITALS</a:t>
            </a:r>
            <a:endParaRPr lang="en-GB" altLang="en-US" sz="3200"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marL="0" indent="0" algn="ctr">
              <a:buNone/>
            </a:pPr>
            <a:r>
              <a:rPr lang="en-US" sz="2300" b="1" dirty="0">
                <a:latin typeface="Times New Roman" panose="02020603050405020304" pitchFamily="18" charset="0"/>
                <a:cs typeface="Times New Roman" panose="02020603050405020304" pitchFamily="18" charset="0"/>
              </a:rPr>
              <a:t>Human Capital</a:t>
            </a:r>
          </a:p>
          <a:p>
            <a:pPr algn="just">
              <a:buFont typeface="Wingdings" panose="05000000000000000000" pitchFamily="2" charset="2"/>
              <a:buChar char="Ø"/>
            </a:pPr>
            <a:r>
              <a:rPr lang="en-US" sz="2300" dirty="0">
                <a:latin typeface="Times New Roman" panose="02020603050405020304" pitchFamily="18" charset="0"/>
                <a:cs typeface="Times New Roman" panose="02020603050405020304" pitchFamily="18" charset="0"/>
              </a:rPr>
              <a:t>Human capital reporting has developed to cover broader issues such as employee well-being, diversity, equity and inclusion (DEI), and the changing dynamics of remote and flexible work arrangements. </a:t>
            </a:r>
          </a:p>
          <a:p>
            <a:pPr algn="just">
              <a:buFont typeface="Wingdings" panose="05000000000000000000" pitchFamily="2" charset="2"/>
              <a:buChar char="Ø"/>
            </a:pPr>
            <a:endParaRPr lang="en-US" sz="23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300" dirty="0">
                <a:latin typeface="Times New Roman" panose="02020603050405020304" pitchFamily="18" charset="0"/>
                <a:cs typeface="Times New Roman" panose="02020603050405020304" pitchFamily="18" charset="0"/>
              </a:rPr>
              <a:t>Organisations are also placing greater importance on continuous learning, skills development, and workforce adaptability in response to rapid technological advancements. </a:t>
            </a:r>
          </a:p>
          <a:p>
            <a:pPr algn="just">
              <a:buFont typeface="Wingdings" panose="05000000000000000000" pitchFamily="2" charset="2"/>
              <a:buChar char="Ø"/>
            </a:pPr>
            <a:endParaRPr lang="en-US" sz="23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300" dirty="0">
                <a:latin typeface="Times New Roman" panose="02020603050405020304" pitchFamily="18" charset="0"/>
                <a:cs typeface="Times New Roman" panose="02020603050405020304" pitchFamily="18" charset="0"/>
              </a:rPr>
              <a:t>Current trends show increasing attention to mental health, occupational safety, and the contribution of employees to innovation and </a:t>
            </a:r>
            <a:r>
              <a:rPr lang="en-US" sz="2300" dirty="0" err="1">
                <a:latin typeface="Times New Roman" panose="02020603050405020304" pitchFamily="18" charset="0"/>
                <a:cs typeface="Times New Roman" panose="02020603050405020304" pitchFamily="18" charset="0"/>
              </a:rPr>
              <a:t>organisational</a:t>
            </a:r>
            <a:r>
              <a:rPr lang="en-US" sz="2300" dirty="0">
                <a:latin typeface="Times New Roman" panose="02020603050405020304" pitchFamily="18" charset="0"/>
                <a:cs typeface="Times New Roman" panose="02020603050405020304" pitchFamily="18" charset="0"/>
              </a:rPr>
              <a:t> culture. </a:t>
            </a:r>
          </a:p>
          <a:p>
            <a:pPr algn="just">
              <a:buFont typeface="Wingdings" panose="05000000000000000000" pitchFamily="2" charset="2"/>
              <a:buChar char="Ø"/>
            </a:pPr>
            <a:endParaRPr lang="en-US" sz="23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300" dirty="0">
                <a:latin typeface="Times New Roman" panose="02020603050405020304" pitchFamily="18" charset="0"/>
                <a:cs typeface="Times New Roman" panose="02020603050405020304" pitchFamily="18" charset="0"/>
              </a:rPr>
              <a:t>Additionally, human capital is increasingly recognised as playing a significant role in achieving environmental, social, and governance (ESG) objectives.</a:t>
            </a: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dirty="0"/>
              <a:t>Prof. Abdallah Ali-</a:t>
            </a:r>
            <a:r>
              <a:rPr lang="en-US" dirty="0" err="1"/>
              <a:t>Nakyea</a:t>
            </a:r>
            <a:r>
              <a:rPr lang="en-US" dirty="0"/>
              <a:t>,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41</a:t>
            </a:fld>
            <a:endParaRPr lang="en-US" altLang="en-US"/>
          </a:p>
        </p:txBody>
      </p:sp>
    </p:spTree>
    <p:extLst>
      <p:ext uri="{BB962C8B-B14F-4D97-AF65-F5344CB8AC3E}">
        <p14:creationId xmlns:p14="http://schemas.microsoft.com/office/powerpoint/2010/main" val="3605868077"/>
      </p:ext>
    </p:extLst>
  </p:cSld>
  <p:clrMapOvr>
    <a:masterClrMapping/>
  </p:clrMapOvr>
  <p:transition>
    <p:wedg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3200" b="1" dirty="0">
                <a:solidFill>
                  <a:schemeClr val="bg1"/>
                </a:solidFill>
                <a:latin typeface="Times New Roman" panose="02020603050405020304" pitchFamily="18" charset="0"/>
                <a:cs typeface="Times New Roman" panose="02020603050405020304" pitchFamily="18" charset="0"/>
              </a:rPr>
              <a:t>THE EVOLUTION OF CHANGE WITHIN THE SIX CAPITALS</a:t>
            </a:r>
            <a:endParaRPr lang="en-GB" altLang="en-US" sz="3200"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marL="0" indent="0" algn="ctr">
              <a:buNone/>
            </a:pPr>
            <a:r>
              <a:rPr lang="en-US" sz="2300" b="1" dirty="0">
                <a:latin typeface="Times New Roman" panose="02020603050405020304" pitchFamily="18" charset="0"/>
                <a:cs typeface="Times New Roman" panose="02020603050405020304" pitchFamily="18" charset="0"/>
              </a:rPr>
              <a:t>Social and Relationship Capital</a:t>
            </a:r>
          </a:p>
          <a:p>
            <a:pPr algn="just">
              <a:buFont typeface="Wingdings" panose="05000000000000000000" pitchFamily="2" charset="2"/>
              <a:buChar char="Ø"/>
            </a:pPr>
            <a:r>
              <a:rPr lang="en-US" sz="2300" dirty="0">
                <a:latin typeface="Times New Roman" panose="02020603050405020304" pitchFamily="18" charset="0"/>
                <a:cs typeface="Times New Roman" panose="02020603050405020304" pitchFamily="18" charset="0"/>
              </a:rPr>
              <a:t>Social and relationship capital has evolved to place greater emphasis on stakeholder engagement, social responsibility, and community impact. </a:t>
            </a:r>
          </a:p>
          <a:p>
            <a:pPr algn="just">
              <a:buFont typeface="Wingdings" panose="05000000000000000000" pitchFamily="2" charset="2"/>
              <a:buChar char="Ø"/>
            </a:pPr>
            <a:endParaRPr lang="en-US" sz="23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300" dirty="0">
                <a:latin typeface="Times New Roman" panose="02020603050405020304" pitchFamily="18" charset="0"/>
                <a:cs typeface="Times New Roman" panose="02020603050405020304" pitchFamily="18" charset="0"/>
              </a:rPr>
              <a:t>Businesses are now expected to demonstrate accountability regarding their social licence to operate and their contribution toward addressing wider societal concerns. </a:t>
            </a:r>
          </a:p>
          <a:p>
            <a:pPr algn="just">
              <a:buFont typeface="Wingdings" panose="05000000000000000000" pitchFamily="2" charset="2"/>
              <a:buChar char="Ø"/>
            </a:pPr>
            <a:endParaRPr lang="en-US" sz="23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300" dirty="0">
                <a:latin typeface="Times New Roman" panose="02020603050405020304" pitchFamily="18" charset="0"/>
                <a:cs typeface="Times New Roman" panose="02020603050405020304" pitchFamily="18" charset="0"/>
              </a:rPr>
              <a:t>At the same time, the growth of social media and digital communication platforms has transformed the manner in which organisations build, manage, and report their relationships with stakeholders. </a:t>
            </a:r>
          </a:p>
          <a:p>
            <a:pPr algn="just">
              <a:buFont typeface="Wingdings" panose="05000000000000000000" pitchFamily="2" charset="2"/>
              <a:buChar char="Ø"/>
            </a:pPr>
            <a:endParaRPr lang="en-US" sz="23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300" dirty="0">
                <a:latin typeface="Times New Roman" panose="02020603050405020304" pitchFamily="18" charset="0"/>
                <a:cs typeface="Times New Roman" panose="02020603050405020304" pitchFamily="18" charset="0"/>
              </a:rPr>
              <a:t>As a result, transparency, trust, and responsible corporate citizenship have become central themes in the management and reporting of social and relationship capital.</a:t>
            </a: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dirty="0"/>
              <a:t>Prof. Abdallah Ali-</a:t>
            </a:r>
            <a:r>
              <a:rPr lang="en-US" dirty="0" err="1"/>
              <a:t>Nakyea</a:t>
            </a:r>
            <a:r>
              <a:rPr lang="en-US" dirty="0"/>
              <a:t>,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42</a:t>
            </a:fld>
            <a:endParaRPr lang="en-US" altLang="en-US"/>
          </a:p>
        </p:txBody>
      </p:sp>
    </p:spTree>
    <p:extLst>
      <p:ext uri="{BB962C8B-B14F-4D97-AF65-F5344CB8AC3E}">
        <p14:creationId xmlns:p14="http://schemas.microsoft.com/office/powerpoint/2010/main" val="3725928407"/>
      </p:ext>
    </p:extLst>
  </p:cSld>
  <p:clrMapOvr>
    <a:masterClrMapping/>
  </p:clrMapOvr>
  <p:transition>
    <p:wedg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3200" b="1" dirty="0">
                <a:solidFill>
                  <a:schemeClr val="bg1"/>
                </a:solidFill>
                <a:latin typeface="Times New Roman" panose="02020603050405020304" pitchFamily="18" charset="0"/>
                <a:cs typeface="Times New Roman" panose="02020603050405020304" pitchFamily="18" charset="0"/>
              </a:rPr>
              <a:t>THE EVOLUTION OF CHANGE WITHIN THE SIX CAPITALS</a:t>
            </a:r>
            <a:endParaRPr lang="en-GB" altLang="en-US" sz="3200"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marL="0" indent="0" algn="ctr">
              <a:buNone/>
            </a:pPr>
            <a:r>
              <a:rPr lang="en-US" sz="2300" b="1" dirty="0">
                <a:latin typeface="Times New Roman" panose="02020603050405020304" pitchFamily="18" charset="0"/>
                <a:cs typeface="Times New Roman" panose="02020603050405020304" pitchFamily="18" charset="0"/>
              </a:rPr>
              <a:t>Natural Capital</a:t>
            </a:r>
          </a:p>
          <a:p>
            <a:pPr algn="just">
              <a:buFont typeface="Wingdings" panose="05000000000000000000" pitchFamily="2" charset="2"/>
              <a:buChar char="Ø"/>
            </a:pPr>
            <a:r>
              <a:rPr lang="en-US" sz="2300" dirty="0">
                <a:latin typeface="Times New Roman" panose="02020603050405020304" pitchFamily="18" charset="0"/>
                <a:cs typeface="Times New Roman" panose="02020603050405020304" pitchFamily="18" charset="0"/>
              </a:rPr>
              <a:t>Natural capital has become one of the most significant areas in the development of integrated reporting, particularly due to growing concerns surrounding climate change, biodiversity loss, and the depletion of natural resources. </a:t>
            </a:r>
          </a:p>
          <a:p>
            <a:pPr algn="just">
              <a:buFont typeface="Wingdings" panose="05000000000000000000" pitchFamily="2" charset="2"/>
              <a:buChar char="Ø"/>
            </a:pPr>
            <a:endParaRPr lang="en-US" sz="23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300" dirty="0">
                <a:latin typeface="Times New Roman" panose="02020603050405020304" pitchFamily="18" charset="0"/>
                <a:cs typeface="Times New Roman" panose="02020603050405020304" pitchFamily="18" charset="0"/>
              </a:rPr>
              <a:t>Organisations are now under increasing pressure to assess and disclose their environmental impact in a more comprehensive and transparent manner. </a:t>
            </a:r>
          </a:p>
          <a:p>
            <a:pPr algn="just">
              <a:buFont typeface="Wingdings" panose="05000000000000000000" pitchFamily="2" charset="2"/>
              <a:buChar char="Ø"/>
            </a:pPr>
            <a:endParaRPr lang="en-US" sz="23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300" dirty="0">
                <a:latin typeface="Times New Roman" panose="02020603050405020304" pitchFamily="18" charset="0"/>
                <a:cs typeface="Times New Roman" panose="02020603050405020304" pitchFamily="18" charset="0"/>
              </a:rPr>
              <a:t>Current developments include the widespread adoption of reporting frameworks such as the Task Force on Climate-related Financial Disclosures (TCFD). </a:t>
            </a:r>
          </a:p>
          <a:p>
            <a:pPr algn="just">
              <a:buFont typeface="Wingdings" panose="05000000000000000000" pitchFamily="2" charset="2"/>
              <a:buChar char="Ø"/>
            </a:pPr>
            <a:endParaRPr lang="en-US" sz="23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300" dirty="0">
                <a:latin typeface="Times New Roman" panose="02020603050405020304" pitchFamily="18" charset="0"/>
                <a:cs typeface="Times New Roman" panose="02020603050405020304" pitchFamily="18" charset="0"/>
              </a:rPr>
              <a:t>Companies are also increasingly reporting on indicators relating to carbon neutrality, water management, and circular economy initiatives.</a:t>
            </a: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dirty="0"/>
              <a:t>Prof. Abdallah Ali-</a:t>
            </a:r>
            <a:r>
              <a:rPr lang="en-US" dirty="0" err="1"/>
              <a:t>Nakyea</a:t>
            </a:r>
            <a:r>
              <a:rPr lang="en-US" dirty="0"/>
              <a:t>,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43</a:t>
            </a:fld>
            <a:endParaRPr lang="en-US" altLang="en-US"/>
          </a:p>
        </p:txBody>
      </p:sp>
    </p:spTree>
    <p:extLst>
      <p:ext uri="{BB962C8B-B14F-4D97-AF65-F5344CB8AC3E}">
        <p14:creationId xmlns:p14="http://schemas.microsoft.com/office/powerpoint/2010/main" val="2107133925"/>
      </p:ext>
    </p:extLst>
  </p:cSld>
  <p:clrMapOvr>
    <a:masterClrMapping/>
  </p:clrMapOvr>
  <p:transition>
    <p:wedg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b="1" dirty="0">
                <a:solidFill>
                  <a:schemeClr val="bg1"/>
                </a:solidFill>
                <a:latin typeface="Times New Roman" panose="02020603050405020304" pitchFamily="18" charset="0"/>
                <a:cs typeface="Times New Roman" panose="02020603050405020304" pitchFamily="18" charset="0"/>
              </a:rPr>
              <a:t>CROSS-CAPITAL DEVELOPMENTS</a:t>
            </a:r>
            <a:endParaRPr lang="en-GB" altLang="en-US"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marL="0" indent="0" algn="ctr">
              <a:buNone/>
            </a:pPr>
            <a:r>
              <a:rPr lang="en-US" sz="3600" b="1" dirty="0">
                <a:latin typeface="Times New Roman" panose="02020603050405020304" pitchFamily="18" charset="0"/>
                <a:cs typeface="Times New Roman" panose="02020603050405020304" pitchFamily="18" charset="0"/>
              </a:rPr>
              <a:t>Integrated Thinking</a:t>
            </a:r>
          </a:p>
          <a:p>
            <a:pPr algn="just">
              <a:buFont typeface="Wingdings" panose="05000000000000000000" pitchFamily="2" charset="2"/>
              <a:buChar char="Ø"/>
            </a:pPr>
            <a:r>
              <a:rPr lang="en-US" sz="3600" dirty="0">
                <a:latin typeface="Times New Roman" panose="02020603050405020304" pitchFamily="18" charset="0"/>
                <a:cs typeface="Times New Roman" panose="02020603050405020304" pitchFamily="18" charset="0"/>
              </a:rPr>
              <a:t>There is now greater emphasis on understanding how the six capitals interact and collectively contribute to value creation. </a:t>
            </a:r>
          </a:p>
          <a:p>
            <a:pPr algn="just">
              <a:buFont typeface="Wingdings" panose="05000000000000000000" pitchFamily="2" charset="2"/>
              <a:buChar char="Ø"/>
            </a:pPr>
            <a:endParaRPr lang="en-US" sz="36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3600" dirty="0">
                <a:latin typeface="Times New Roman" panose="02020603050405020304" pitchFamily="18" charset="0"/>
                <a:cs typeface="Times New Roman" panose="02020603050405020304" pitchFamily="18" charset="0"/>
              </a:rPr>
              <a:t>This has encouraged integrated thinking, where organisations evaluate the interdependencies, trade-offs, and relationships among the capitals when making strategic decisions.</a:t>
            </a: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dirty="0"/>
              <a:t>Prof. Abdallah Ali-</a:t>
            </a:r>
            <a:r>
              <a:rPr lang="en-US" dirty="0" err="1"/>
              <a:t>Nakyea</a:t>
            </a:r>
            <a:r>
              <a:rPr lang="en-US" dirty="0"/>
              <a:t>,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44</a:t>
            </a:fld>
            <a:endParaRPr lang="en-US" altLang="en-US"/>
          </a:p>
        </p:txBody>
      </p:sp>
    </p:spTree>
    <p:extLst>
      <p:ext uri="{BB962C8B-B14F-4D97-AF65-F5344CB8AC3E}">
        <p14:creationId xmlns:p14="http://schemas.microsoft.com/office/powerpoint/2010/main" val="4210022375"/>
      </p:ext>
    </p:extLst>
  </p:cSld>
  <p:clrMapOvr>
    <a:masterClrMapping/>
  </p:clrMapOvr>
  <p:transition>
    <p:wedg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b="1" dirty="0">
                <a:solidFill>
                  <a:schemeClr val="bg1"/>
                </a:solidFill>
                <a:latin typeface="Times New Roman" panose="02020603050405020304" pitchFamily="18" charset="0"/>
                <a:cs typeface="Times New Roman" panose="02020603050405020304" pitchFamily="18" charset="0"/>
              </a:rPr>
              <a:t>CROSS-CAPITAL DEVELOPMENTS</a:t>
            </a:r>
            <a:endParaRPr lang="en-GB" altLang="en-US"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marL="0" indent="0" algn="ctr">
              <a:buNone/>
            </a:pPr>
            <a:r>
              <a:rPr lang="en-US" sz="3400" b="1" dirty="0">
                <a:latin typeface="Times New Roman" panose="02020603050405020304" pitchFamily="18" charset="0"/>
                <a:cs typeface="Times New Roman" panose="02020603050405020304" pitchFamily="18" charset="0"/>
              </a:rPr>
              <a:t>Technology Integration</a:t>
            </a:r>
          </a:p>
          <a:p>
            <a:pPr algn="just">
              <a:buFont typeface="Wingdings" panose="05000000000000000000" pitchFamily="2" charset="2"/>
              <a:buChar char="Ø"/>
            </a:pPr>
            <a:r>
              <a:rPr lang="en-US" sz="3400" dirty="0">
                <a:latin typeface="Times New Roman" panose="02020603050405020304" pitchFamily="18" charset="0"/>
                <a:cs typeface="Times New Roman" panose="02020603050405020304" pitchFamily="18" charset="0"/>
              </a:rPr>
              <a:t>Digital transformation continues to influence all six capitals by changing the way organisations manage, measure, and report them. </a:t>
            </a:r>
          </a:p>
          <a:p>
            <a:pPr algn="just">
              <a:buFont typeface="Wingdings" panose="05000000000000000000" pitchFamily="2" charset="2"/>
              <a:buChar char="Ø"/>
            </a:pPr>
            <a:endParaRPr lang="en-US" sz="34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3400" dirty="0">
                <a:latin typeface="Times New Roman" panose="02020603050405020304" pitchFamily="18" charset="0"/>
                <a:cs typeface="Times New Roman" panose="02020603050405020304" pitchFamily="18" charset="0"/>
              </a:rPr>
              <a:t>Technologies such as big data, artificial intelligence (AI), and advanced analytics are enabling more accurate monitoring, evaluation, and disclosure of </a:t>
            </a:r>
            <a:r>
              <a:rPr lang="en-US" sz="3400" dirty="0" err="1">
                <a:latin typeface="Times New Roman" panose="02020603050405020304" pitchFamily="18" charset="0"/>
                <a:cs typeface="Times New Roman" panose="02020603050405020304" pitchFamily="18" charset="0"/>
              </a:rPr>
              <a:t>organisational</a:t>
            </a:r>
            <a:r>
              <a:rPr lang="en-US" sz="3400" dirty="0">
                <a:latin typeface="Times New Roman" panose="02020603050405020304" pitchFamily="18" charset="0"/>
                <a:cs typeface="Times New Roman" panose="02020603050405020304" pitchFamily="18" charset="0"/>
              </a:rPr>
              <a:t> performance across the capitals.</a:t>
            </a: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dirty="0"/>
              <a:t>Prof. Abdallah Ali-</a:t>
            </a:r>
            <a:r>
              <a:rPr lang="en-US" dirty="0" err="1"/>
              <a:t>Nakyea</a:t>
            </a:r>
            <a:r>
              <a:rPr lang="en-US" dirty="0"/>
              <a:t>,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45</a:t>
            </a:fld>
            <a:endParaRPr lang="en-US" altLang="en-US"/>
          </a:p>
        </p:txBody>
      </p:sp>
    </p:spTree>
    <p:extLst>
      <p:ext uri="{BB962C8B-B14F-4D97-AF65-F5344CB8AC3E}">
        <p14:creationId xmlns:p14="http://schemas.microsoft.com/office/powerpoint/2010/main" val="2953286186"/>
      </p:ext>
    </p:extLst>
  </p:cSld>
  <p:clrMapOvr>
    <a:masterClrMapping/>
  </p:clrMapOvr>
  <p:transition>
    <p:wedg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b="1" dirty="0">
                <a:solidFill>
                  <a:schemeClr val="bg1"/>
                </a:solidFill>
                <a:latin typeface="Times New Roman" panose="02020603050405020304" pitchFamily="18" charset="0"/>
                <a:cs typeface="Times New Roman" panose="02020603050405020304" pitchFamily="18" charset="0"/>
              </a:rPr>
              <a:t>CROSS-CAPITAL DEVELOPMENTS</a:t>
            </a:r>
            <a:endParaRPr lang="en-GB" altLang="en-US"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marL="0" indent="0" algn="ctr">
              <a:buNone/>
            </a:pPr>
            <a:r>
              <a:rPr lang="en-US" sz="3400" b="1" dirty="0">
                <a:latin typeface="Times New Roman" panose="02020603050405020304" pitchFamily="18" charset="0"/>
                <a:cs typeface="Times New Roman" panose="02020603050405020304" pitchFamily="18" charset="0"/>
              </a:rPr>
              <a:t>Sustainability Focus</a:t>
            </a:r>
          </a:p>
          <a:p>
            <a:pPr algn="just">
              <a:buFont typeface="Wingdings" panose="05000000000000000000" pitchFamily="2" charset="2"/>
              <a:buChar char="Ø"/>
            </a:pPr>
            <a:r>
              <a:rPr lang="en-US" sz="3400" dirty="0">
                <a:latin typeface="Times New Roman" panose="02020603050405020304" pitchFamily="18" charset="0"/>
                <a:cs typeface="Times New Roman" panose="02020603050405020304" pitchFamily="18" charset="0"/>
              </a:rPr>
              <a:t>A major development within the framework is the incorporation of the Sustainable Development Goals (SDGs) and environmental, social, and governance (ESG) criteria into the six-capital model. </a:t>
            </a:r>
          </a:p>
          <a:p>
            <a:pPr algn="just">
              <a:buFont typeface="Wingdings" panose="05000000000000000000" pitchFamily="2" charset="2"/>
              <a:buChar char="Ø"/>
            </a:pPr>
            <a:endParaRPr lang="en-US" sz="34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3400" dirty="0">
                <a:latin typeface="Times New Roman" panose="02020603050405020304" pitchFamily="18" charset="0"/>
                <a:cs typeface="Times New Roman" panose="02020603050405020304" pitchFamily="18" charset="0"/>
              </a:rPr>
              <a:t>Businesses are increasingly aligning their reporting practices with global sustainability objectives to promote long-term environmental stewardship and social responsibility.</a:t>
            </a: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dirty="0"/>
              <a:t>Prof. Abdallah Ali-</a:t>
            </a:r>
            <a:r>
              <a:rPr lang="en-US" dirty="0" err="1"/>
              <a:t>Nakyea</a:t>
            </a:r>
            <a:r>
              <a:rPr lang="en-US" dirty="0"/>
              <a:t>,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46</a:t>
            </a:fld>
            <a:endParaRPr lang="en-US" altLang="en-US"/>
          </a:p>
        </p:txBody>
      </p:sp>
    </p:spTree>
    <p:extLst>
      <p:ext uri="{BB962C8B-B14F-4D97-AF65-F5344CB8AC3E}">
        <p14:creationId xmlns:p14="http://schemas.microsoft.com/office/powerpoint/2010/main" val="295009926"/>
      </p:ext>
    </p:extLst>
  </p:cSld>
  <p:clrMapOvr>
    <a:masterClrMapping/>
  </p:clrMapOvr>
  <p:transition>
    <p:wedg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b="1" dirty="0">
                <a:solidFill>
                  <a:schemeClr val="bg1"/>
                </a:solidFill>
                <a:latin typeface="Times New Roman" panose="02020603050405020304" pitchFamily="18" charset="0"/>
                <a:cs typeface="Times New Roman" panose="02020603050405020304" pitchFamily="18" charset="0"/>
              </a:rPr>
              <a:t>CROSS-CAPITAL DEVELOPMENTS</a:t>
            </a:r>
            <a:endParaRPr lang="en-GB" altLang="en-US"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algn="just">
              <a:buFont typeface="Wingdings" panose="05000000000000000000" pitchFamily="2" charset="2"/>
              <a:buChar char="Ø"/>
            </a:pPr>
            <a:r>
              <a:rPr lang="en-US" sz="2300" dirty="0">
                <a:latin typeface="Times New Roman" panose="02020603050405020304" pitchFamily="18" charset="0"/>
                <a:cs typeface="Times New Roman" panose="02020603050405020304" pitchFamily="18" charset="0"/>
              </a:rPr>
              <a:t>Overall, the evolution of the six capitals reflects broader changes in business practices, societal expectations, and environmental concerns. </a:t>
            </a:r>
          </a:p>
          <a:p>
            <a:pPr algn="just">
              <a:buFont typeface="Wingdings" panose="05000000000000000000" pitchFamily="2" charset="2"/>
              <a:buChar char="Ø"/>
            </a:pPr>
            <a:endParaRPr lang="en-US" sz="23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300" dirty="0">
                <a:latin typeface="Times New Roman" panose="02020603050405020304" pitchFamily="18" charset="0"/>
                <a:cs typeface="Times New Roman" panose="02020603050405020304" pitchFamily="18" charset="0"/>
              </a:rPr>
              <a:t>By adapting the framework to modern challenges, organisations are able to ensure that integrated reporting remains relevant, comprehensive, and responsive to stakeholder expectations. </a:t>
            </a:r>
          </a:p>
          <a:p>
            <a:pPr algn="just">
              <a:buFont typeface="Wingdings" panose="05000000000000000000" pitchFamily="2" charset="2"/>
              <a:buChar char="Ø"/>
            </a:pPr>
            <a:endParaRPr lang="en-US" sz="23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300" dirty="0">
                <a:latin typeface="Times New Roman" panose="02020603050405020304" pitchFamily="18" charset="0"/>
                <a:cs typeface="Times New Roman" panose="02020603050405020304" pitchFamily="18" charset="0"/>
              </a:rPr>
              <a:t>This development also enables companies to demonstrate more effectively their commitment to sustainable value creation and long-term resilience.</a:t>
            </a:r>
          </a:p>
          <a:p>
            <a:pPr algn="just">
              <a:buFont typeface="Wingdings" panose="05000000000000000000" pitchFamily="2" charset="2"/>
              <a:buChar char="Ø"/>
            </a:pPr>
            <a:endParaRPr lang="en-US" sz="23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300" dirty="0">
                <a:latin typeface="Times New Roman" panose="02020603050405020304" pitchFamily="18" charset="0"/>
                <a:cs typeface="Times New Roman" panose="02020603050405020304" pitchFamily="18" charset="0"/>
              </a:rPr>
              <a:t>In general, organisations are not abandoning integrated reporting; rather, they are refining and strengthening the framework to respond to emerging challenges and evolving stakeholder demands.</a:t>
            </a: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dirty="0"/>
              <a:t>Prof. Abdallah Ali-</a:t>
            </a:r>
            <a:r>
              <a:rPr lang="en-US" dirty="0" err="1"/>
              <a:t>Nakyea</a:t>
            </a:r>
            <a:r>
              <a:rPr lang="en-US" dirty="0"/>
              <a:t>,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47</a:t>
            </a:fld>
            <a:endParaRPr lang="en-US" altLang="en-US"/>
          </a:p>
        </p:txBody>
      </p:sp>
    </p:spTree>
    <p:extLst>
      <p:ext uri="{BB962C8B-B14F-4D97-AF65-F5344CB8AC3E}">
        <p14:creationId xmlns:p14="http://schemas.microsoft.com/office/powerpoint/2010/main" val="3261828688"/>
      </p:ext>
    </p:extLst>
  </p:cSld>
  <p:clrMapOvr>
    <a:masterClrMapping/>
  </p:clrMapOvr>
  <p:transition>
    <p:wedg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3600" b="1" dirty="0">
                <a:solidFill>
                  <a:schemeClr val="bg1"/>
                </a:solidFill>
                <a:latin typeface="Times New Roman" panose="02020603050405020304" pitchFamily="18" charset="0"/>
                <a:cs typeface="Times New Roman" panose="02020603050405020304" pitchFamily="18" charset="0"/>
              </a:rPr>
              <a:t>CHALLENGES IN LEVERAGING THE SIX CAPITALS </a:t>
            </a:r>
            <a:endParaRPr lang="en-GB" altLang="en-US" sz="3600"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algn="just">
              <a:buFont typeface="Wingdings" panose="05000000000000000000" pitchFamily="2" charset="2"/>
              <a:buChar char="Ø"/>
            </a:pPr>
            <a:r>
              <a:rPr lang="en-US" sz="2250" dirty="0">
                <a:latin typeface="Times New Roman" panose="02020603050405020304" pitchFamily="18" charset="0"/>
                <a:cs typeface="Times New Roman" panose="02020603050405020304" pitchFamily="18" charset="0"/>
              </a:rPr>
              <a:t>Some Chief Executive Officers (CEOs) in Sub-Saharan African countries, including Ghana, Nigeria, and South Africa, have indicated that several factors contribute to the breakdown of corporate governance within the region (Business Times Nigeria, October 2010). </a:t>
            </a:r>
          </a:p>
          <a:p>
            <a:pPr algn="just">
              <a:buFont typeface="Wingdings" panose="05000000000000000000" pitchFamily="2" charset="2"/>
              <a:buChar char="Ø"/>
            </a:pPr>
            <a:endParaRPr lang="en-US" sz="225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250" dirty="0">
                <a:latin typeface="Times New Roman" panose="02020603050405020304" pitchFamily="18" charset="0"/>
                <a:cs typeface="Times New Roman" panose="02020603050405020304" pitchFamily="18" charset="0"/>
              </a:rPr>
              <a:t>These CEOs observed that many firms collapsed as a result of weak corporate governance practices. </a:t>
            </a:r>
          </a:p>
          <a:p>
            <a:pPr algn="just">
              <a:buFont typeface="Wingdings" panose="05000000000000000000" pitchFamily="2" charset="2"/>
              <a:buChar char="Ø"/>
            </a:pPr>
            <a:endParaRPr lang="en-US" sz="225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250" dirty="0">
                <a:latin typeface="Times New Roman" panose="02020603050405020304" pitchFamily="18" charset="0"/>
                <a:cs typeface="Times New Roman" panose="02020603050405020304" pitchFamily="18" charset="0"/>
              </a:rPr>
              <a:t>Recent failures in both the financial and non-financial sectors in countries such as Nigeria and Ghana suggest that there are significant obstacles affecting effective corporate governance in the sub-region. </a:t>
            </a:r>
          </a:p>
          <a:p>
            <a:pPr algn="just">
              <a:buFont typeface="Wingdings" panose="05000000000000000000" pitchFamily="2" charset="2"/>
              <a:buChar char="Ø"/>
            </a:pPr>
            <a:endParaRPr lang="en-US" sz="225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250" dirty="0">
                <a:latin typeface="Times New Roman" panose="02020603050405020304" pitchFamily="18" charset="0"/>
                <a:cs typeface="Times New Roman" panose="02020603050405020304" pitchFamily="18" charset="0"/>
              </a:rPr>
              <a:t>In some organizations, company boards are dominated by family members and close associates who compromise professional standards for personal gain and to serve the interests of their benefactors (Adeoye, 2013).</a:t>
            </a: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dirty="0"/>
              <a:t>Prof. Abdallah Ali-</a:t>
            </a:r>
            <a:r>
              <a:rPr lang="en-US" dirty="0" err="1"/>
              <a:t>Nakyea</a:t>
            </a:r>
            <a:r>
              <a:rPr lang="en-US" dirty="0"/>
              <a:t>,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48</a:t>
            </a:fld>
            <a:endParaRPr lang="en-US" altLang="en-US"/>
          </a:p>
        </p:txBody>
      </p:sp>
    </p:spTree>
    <p:extLst>
      <p:ext uri="{BB962C8B-B14F-4D97-AF65-F5344CB8AC3E}">
        <p14:creationId xmlns:p14="http://schemas.microsoft.com/office/powerpoint/2010/main" val="2401313567"/>
      </p:ext>
    </p:extLst>
  </p:cSld>
  <p:clrMapOvr>
    <a:masterClrMapping/>
  </p:clrMapOvr>
  <p:transition>
    <p:wedg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3600" b="1" dirty="0">
                <a:solidFill>
                  <a:schemeClr val="bg1"/>
                </a:solidFill>
                <a:latin typeface="Times New Roman" panose="02020603050405020304" pitchFamily="18" charset="0"/>
                <a:cs typeface="Times New Roman" panose="02020603050405020304" pitchFamily="18" charset="0"/>
              </a:rPr>
              <a:t>CHALLENGES IN LEVERAGING THE SIX CAPITALS </a:t>
            </a:r>
            <a:endParaRPr lang="en-GB" altLang="en-US" sz="3600"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algn="just">
              <a:buFont typeface="Wingdings" panose="05000000000000000000" pitchFamily="2" charset="2"/>
              <a:buChar char="Ø"/>
            </a:pPr>
            <a:r>
              <a:rPr lang="en-US" sz="2600" dirty="0">
                <a:latin typeface="Times New Roman" panose="02020603050405020304" pitchFamily="18" charset="0"/>
                <a:cs typeface="Times New Roman" panose="02020603050405020304" pitchFamily="18" charset="0"/>
              </a:rPr>
              <a:t>The United Nations Economic Commission for Africa (ECA, 2004) identified several significant challenges affecting corporate governance in Sub-Saharan Africa. </a:t>
            </a:r>
          </a:p>
          <a:p>
            <a:pPr algn="just">
              <a:buFont typeface="Wingdings" panose="05000000000000000000" pitchFamily="2" charset="2"/>
              <a:buChar char="Ø"/>
            </a:pPr>
            <a:endParaRPr lang="en-US" sz="26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600" dirty="0">
                <a:latin typeface="Times New Roman" panose="02020603050405020304" pitchFamily="18" charset="0"/>
                <a:cs typeface="Times New Roman" panose="02020603050405020304" pitchFamily="18" charset="0"/>
              </a:rPr>
              <a:t>These challenges include weak corporate governance codes and practices that negatively influence firm performance, concerns relating to board structure and composition, and the issue of duality where the board chairman also serves as the Chief Executive Officer (CEO) of the company. </a:t>
            </a:r>
          </a:p>
          <a:p>
            <a:pPr algn="just">
              <a:buFont typeface="Wingdings" panose="05000000000000000000" pitchFamily="2" charset="2"/>
              <a:buChar char="Ø"/>
            </a:pPr>
            <a:endParaRPr lang="en-US" sz="26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600" dirty="0">
                <a:latin typeface="Times New Roman" panose="02020603050405020304" pitchFamily="18" charset="0"/>
                <a:cs typeface="Times New Roman" panose="02020603050405020304" pitchFamily="18" charset="0"/>
              </a:rPr>
              <a:t>The report also highlighted problems associated with disclosure, transparency in decision-making, and relationships with stakeholders and shareholders (Adeoye, 2013).</a:t>
            </a: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dirty="0"/>
              <a:t>Prof. Abdallah Ali-</a:t>
            </a:r>
            <a:r>
              <a:rPr lang="en-US" dirty="0" err="1"/>
              <a:t>Nakyea</a:t>
            </a:r>
            <a:r>
              <a:rPr lang="en-US" dirty="0"/>
              <a:t>,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49</a:t>
            </a:fld>
            <a:endParaRPr lang="en-US" altLang="en-US"/>
          </a:p>
        </p:txBody>
      </p:sp>
    </p:spTree>
    <p:extLst>
      <p:ext uri="{BB962C8B-B14F-4D97-AF65-F5344CB8AC3E}">
        <p14:creationId xmlns:p14="http://schemas.microsoft.com/office/powerpoint/2010/main" val="627959869"/>
      </p:ext>
    </p:extLst>
  </p:cSld>
  <p:clrMapOvr>
    <a:masterClrMapping/>
  </p:clrMapOvr>
  <p:transition>
    <p:wedg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3600" b="1" dirty="0">
                <a:solidFill>
                  <a:schemeClr val="bg1"/>
                </a:solidFill>
                <a:latin typeface="Times New Roman" panose="02020603050405020304" pitchFamily="18" charset="0"/>
                <a:cs typeface="Times New Roman" panose="02020603050405020304" pitchFamily="18" charset="0"/>
              </a:rPr>
              <a:t>CHALLENGES IN LEVERAGING THE SIX CAPITALS </a:t>
            </a:r>
            <a:endParaRPr lang="en-GB" altLang="en-US" sz="3600"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algn="just">
              <a:buFont typeface="Wingdings" panose="05000000000000000000" pitchFamily="2" charset="2"/>
              <a:buChar char="Ø"/>
            </a:pPr>
            <a:r>
              <a:rPr lang="en-US" sz="3000" dirty="0">
                <a:latin typeface="Times New Roman" panose="02020603050405020304" pitchFamily="18" charset="0"/>
                <a:cs typeface="Times New Roman" panose="02020603050405020304" pitchFamily="18" charset="0"/>
              </a:rPr>
              <a:t>The World Bank Report on the Observance of Standards and Codes (ROSC) (2005) revealed that corporate governance in Ghana is characterized by a weak institutional framework, a lack of institutional investors, passive shareholder participation, and gaps in enforcement mechanisms (World Bank, 2005).</a:t>
            </a:r>
          </a:p>
          <a:p>
            <a:pPr marL="0" indent="0" algn="just">
              <a:buNone/>
            </a:pPr>
            <a:endParaRPr lang="en-US" sz="30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3000" dirty="0">
                <a:latin typeface="Times New Roman" panose="02020603050405020304" pitchFamily="18" charset="0"/>
                <a:cs typeface="Times New Roman" panose="02020603050405020304" pitchFamily="18" charset="0"/>
              </a:rPr>
              <a:t>Leveraging the six capitals of value creation namely financial, manufactured, intellectual, human, social and relationship, and natural capital, can be difficult in practice because organizations face several structural, institutional, and operational challenges.</a:t>
            </a: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dirty="0"/>
              <a:t>Prof. Abdallah Ali-</a:t>
            </a:r>
            <a:r>
              <a:rPr lang="en-US" dirty="0" err="1"/>
              <a:t>Nakyea</a:t>
            </a:r>
            <a:r>
              <a:rPr lang="en-US" dirty="0"/>
              <a:t>,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50</a:t>
            </a:fld>
            <a:endParaRPr lang="en-US" altLang="en-US"/>
          </a:p>
        </p:txBody>
      </p:sp>
    </p:spTree>
    <p:extLst>
      <p:ext uri="{BB962C8B-B14F-4D97-AF65-F5344CB8AC3E}">
        <p14:creationId xmlns:p14="http://schemas.microsoft.com/office/powerpoint/2010/main" val="1085252882"/>
      </p:ext>
    </p:extLst>
  </p:cSld>
  <p:clrMapOvr>
    <a:masterClrMapping/>
  </p:clrMapOvr>
  <p:transition>
    <p:wedg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3600" b="1" dirty="0">
                <a:solidFill>
                  <a:schemeClr val="bg1"/>
                </a:solidFill>
                <a:latin typeface="Times New Roman" panose="02020603050405020304" pitchFamily="18" charset="0"/>
                <a:cs typeface="Times New Roman" panose="02020603050405020304" pitchFamily="18" charset="0"/>
              </a:rPr>
              <a:t>CHALLENGES IN LEVERAGING THE SIX CAPITALS </a:t>
            </a:r>
            <a:endParaRPr lang="en-GB" altLang="en-US" sz="3600"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algn="just">
              <a:spcAft>
                <a:spcPts val="800"/>
              </a:spcAft>
              <a:buFont typeface="Wingdings" panose="05000000000000000000" pitchFamily="2" charset="2"/>
              <a:buChar char="Ø"/>
            </a:pPr>
            <a:r>
              <a:rPr lang="en-US" sz="2500" kern="100" dirty="0">
                <a:effectLst/>
                <a:latin typeface="Times New Roman" panose="02020603050405020304" pitchFamily="18" charset="0"/>
                <a:ea typeface="Aptos" panose="020B0004020202020204" pitchFamily="34" charset="0"/>
                <a:cs typeface="Times New Roman" panose="02020603050405020304" pitchFamily="18" charset="0"/>
              </a:rPr>
              <a:t>One major challenge is the tendency to overemphasize financial capital at the expense of other forms of capital. </a:t>
            </a:r>
          </a:p>
          <a:p>
            <a:pPr algn="just">
              <a:spcAft>
                <a:spcPts val="800"/>
              </a:spcAft>
              <a:buFont typeface="Wingdings" panose="05000000000000000000" pitchFamily="2" charset="2"/>
              <a:buChar char="Ø"/>
            </a:pPr>
            <a:r>
              <a:rPr lang="en-US" sz="2500" kern="100" dirty="0">
                <a:effectLst/>
                <a:latin typeface="Times New Roman" panose="02020603050405020304" pitchFamily="18" charset="0"/>
                <a:ea typeface="Aptos" panose="020B0004020202020204" pitchFamily="34" charset="0"/>
                <a:cs typeface="Times New Roman" panose="02020603050405020304" pitchFamily="18" charset="0"/>
              </a:rPr>
              <a:t>Many firms prioritize short-term profitability, which can lead to underinvestment in human capital development, innovation, and environmental sustainability. </a:t>
            </a:r>
          </a:p>
          <a:p>
            <a:pPr algn="just">
              <a:spcAft>
                <a:spcPts val="800"/>
              </a:spcAft>
              <a:buFont typeface="Wingdings" panose="05000000000000000000" pitchFamily="2" charset="2"/>
              <a:buChar char="Ø"/>
            </a:pPr>
            <a:r>
              <a:rPr lang="en-US" sz="2500" kern="100" dirty="0">
                <a:effectLst/>
                <a:latin typeface="Times New Roman" panose="02020603050405020304" pitchFamily="18" charset="0"/>
                <a:ea typeface="Aptos" panose="020B0004020202020204" pitchFamily="34" charset="0"/>
                <a:cs typeface="Times New Roman" panose="02020603050405020304" pitchFamily="18" charset="0"/>
              </a:rPr>
              <a:t>This imbalance limits long-term value creation and weakens organizational resilience</a:t>
            </a:r>
            <a:endParaRPr lang="en-US" sz="25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buFont typeface="Wingdings" panose="05000000000000000000" pitchFamily="2" charset="2"/>
              <a:buChar char="Ø"/>
            </a:pPr>
            <a:r>
              <a:rPr lang="en-US" sz="2500" kern="100" dirty="0">
                <a:effectLst/>
                <a:latin typeface="Times New Roman" panose="02020603050405020304" pitchFamily="18" charset="0"/>
                <a:ea typeface="Aptos" panose="020B0004020202020204" pitchFamily="34" charset="0"/>
                <a:cs typeface="Times New Roman" panose="02020603050405020304" pitchFamily="18" charset="0"/>
              </a:rPr>
              <a:t>Another key difficulty is the measurement and reporting of non-financial capitals, particularly intellectual, social and relationship, and natural capital. </a:t>
            </a:r>
          </a:p>
          <a:p>
            <a:pPr algn="just">
              <a:spcAft>
                <a:spcPts val="800"/>
              </a:spcAft>
              <a:buFont typeface="Wingdings" panose="05000000000000000000" pitchFamily="2" charset="2"/>
              <a:buChar char="Ø"/>
            </a:pPr>
            <a:r>
              <a:rPr lang="en-US" sz="2500" kern="100" dirty="0">
                <a:effectLst/>
                <a:latin typeface="Times New Roman" panose="02020603050405020304" pitchFamily="18" charset="0"/>
                <a:ea typeface="Aptos" panose="020B0004020202020204" pitchFamily="34" charset="0"/>
                <a:cs typeface="Times New Roman" panose="02020603050405020304" pitchFamily="18" charset="0"/>
              </a:rPr>
              <a:t>Unlike financial capital, these are often intangible and lack standardized metrics, making it hard for organizations to track performance consistently or integrate them into decision-making processes.</a:t>
            </a:r>
            <a:endParaRPr lang="en-US" sz="25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dirty="0"/>
              <a:t>Prof. Abdallah Ali-</a:t>
            </a:r>
            <a:r>
              <a:rPr lang="en-US" dirty="0" err="1"/>
              <a:t>Nakyea</a:t>
            </a:r>
            <a:r>
              <a:rPr lang="en-US" dirty="0"/>
              <a:t>,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51</a:t>
            </a:fld>
            <a:endParaRPr lang="en-US" altLang="en-US"/>
          </a:p>
        </p:txBody>
      </p:sp>
    </p:spTree>
    <p:extLst>
      <p:ext uri="{BB962C8B-B14F-4D97-AF65-F5344CB8AC3E}">
        <p14:creationId xmlns:p14="http://schemas.microsoft.com/office/powerpoint/2010/main" val="1625077689"/>
      </p:ext>
    </p:extLst>
  </p:cSld>
  <p:clrMapOvr>
    <a:masterClrMapping/>
  </p:clrMapOvr>
  <p:transition>
    <p:wedg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3600" b="1" dirty="0">
                <a:solidFill>
                  <a:schemeClr val="bg1"/>
                </a:solidFill>
                <a:latin typeface="Times New Roman" panose="02020603050405020304" pitchFamily="18" charset="0"/>
                <a:cs typeface="Times New Roman" panose="02020603050405020304" pitchFamily="18" charset="0"/>
              </a:rPr>
              <a:t>CHALLENGES IN LEVERAGING THE SIX CAPITALS </a:t>
            </a:r>
            <a:endParaRPr lang="en-GB" altLang="en-US" sz="3600"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algn="just">
              <a:spcAft>
                <a:spcPts val="800"/>
              </a:spcAft>
              <a:buFont typeface="Wingdings" panose="05000000000000000000" pitchFamily="2" charset="2"/>
              <a:buChar char="Ø"/>
            </a:pP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Weak governance structures also hinder effective utilization of the six capitals. </a:t>
            </a:r>
          </a:p>
          <a:p>
            <a:pPr algn="just">
              <a:spcAft>
                <a:spcPts val="800"/>
              </a:spcAft>
              <a:buFont typeface="Wingdings" panose="05000000000000000000" pitchFamily="2" charset="2"/>
              <a:buChar char="Ø"/>
            </a:pP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Poor oversight, inadequate accountability mechanisms, and limited board expertise can result in inefficient allocation of resources across the different capitals. </a:t>
            </a:r>
          </a:p>
          <a:p>
            <a:pPr algn="just">
              <a:spcAft>
                <a:spcPts val="800"/>
              </a:spcAft>
              <a:buFont typeface="Wingdings" panose="05000000000000000000" pitchFamily="2" charset="2"/>
              <a:buChar char="Ø"/>
            </a:pP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In many developing economies, institutional weaknesses further compound these governance gaps.</a:t>
            </a:r>
          </a:p>
          <a:p>
            <a:pPr algn="just">
              <a:spcAft>
                <a:spcPts val="800"/>
              </a:spcAft>
              <a:buFont typeface="Wingdings" panose="05000000000000000000" pitchFamily="2" charset="2"/>
              <a:buChar char="Ø"/>
            </a:pPr>
            <a:r>
              <a:rPr lang="en-US" sz="2800" kern="100" dirty="0">
                <a:effectLst/>
                <a:latin typeface="Times New Roman" panose="02020603050405020304" pitchFamily="18" charset="0"/>
                <a:ea typeface="Aptos" panose="020B0004020202020204" pitchFamily="34" charset="0"/>
                <a:cs typeface="Times New Roman" panose="02020603050405020304" pitchFamily="18" charset="0"/>
              </a:rPr>
              <a:t>Additionally, external environmental factors such as weak regulatory frameworks, limited stakeholder engagement, and low transparency reduce firms’ ability to effectively manage and integrate all six capitals into sustainable value creation strategies.</a:t>
            </a: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dirty="0"/>
              <a:t>Prof. Abdallah Ali-</a:t>
            </a:r>
            <a:r>
              <a:rPr lang="en-US" dirty="0" err="1"/>
              <a:t>Nakyea</a:t>
            </a:r>
            <a:r>
              <a:rPr lang="en-US" dirty="0"/>
              <a:t>,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52</a:t>
            </a:fld>
            <a:endParaRPr lang="en-US" altLang="en-US"/>
          </a:p>
        </p:txBody>
      </p:sp>
    </p:spTree>
    <p:extLst>
      <p:ext uri="{BB962C8B-B14F-4D97-AF65-F5344CB8AC3E}">
        <p14:creationId xmlns:p14="http://schemas.microsoft.com/office/powerpoint/2010/main" val="3711291136"/>
      </p:ext>
    </p:extLst>
  </p:cSld>
  <p:clrMapOvr>
    <a:masterClrMapping/>
  </p:clrMapOvr>
  <p:transition>
    <p:wedg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3600" b="1" dirty="0">
                <a:solidFill>
                  <a:schemeClr val="bg1"/>
                </a:solidFill>
                <a:latin typeface="Times New Roman" panose="02020603050405020304" pitchFamily="18" charset="0"/>
                <a:cs typeface="Times New Roman" panose="02020603050405020304" pitchFamily="18" charset="0"/>
              </a:rPr>
              <a:t>BEST PRACTICES FOR EFFECTIVE GOVERNANCE (INTERNATIONAL FINANCE CORPORATION, 2009)</a:t>
            </a:r>
            <a:endParaRPr lang="en-GB" altLang="en-US" sz="3600"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algn="just">
              <a:spcAft>
                <a:spcPts val="800"/>
              </a:spcAft>
            </a:pPr>
            <a:r>
              <a:rPr lang="en-US" sz="2800" kern="100" dirty="0">
                <a:effectLst/>
                <a:latin typeface="Times New Roman" panose="02020603050405020304" pitchFamily="18" charset="0"/>
                <a:ea typeface="Aptos" panose="020B0004020202020204" pitchFamily="34" charset="0"/>
                <a:cs typeface="Times New Roman" panose="02020603050405020304" pitchFamily="18" charset="0"/>
              </a:rPr>
              <a:t>The most commonly recognized best practices for effective governance are grouped into several key areas. These include</a:t>
            </a: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lvl="2" indent="-342900" algn="just">
              <a:buFont typeface="Symbol" panose="05050102010706020507" pitchFamily="18" charset="2"/>
              <a:buChar char=""/>
            </a:pP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Establishing formal governance policies through codes and guidelines</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lvl="2" indent="-342900" algn="just">
              <a:buFont typeface="Symbol" panose="05050102010706020507" pitchFamily="18" charset="2"/>
              <a:buChar char=""/>
            </a:pP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Functioning of the board of directors and relations with executive management</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lvl="2" indent="-342900" algn="just">
              <a:buFont typeface="Symbol" panose="05050102010706020507" pitchFamily="18" charset="2"/>
              <a:buChar char=""/>
            </a:pP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Strengthening of shareholder rights</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lvl="2" indent="-342900" algn="just">
              <a:buFont typeface="Symbol" panose="05050102010706020507" pitchFamily="18" charset="2"/>
              <a:buChar char=""/>
            </a:pP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Improving the control environment</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lvl="2" indent="-342900" algn="just">
              <a:buFont typeface="Symbol" panose="05050102010706020507" pitchFamily="18" charset="2"/>
              <a:buChar char=""/>
            </a:pP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Transparency and disclosure of information</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lvl="2" indent="-342900" algn="just">
              <a:spcAft>
                <a:spcPts val="800"/>
              </a:spcAft>
              <a:buFont typeface="Symbol" panose="05050102010706020507" pitchFamily="18" charset="2"/>
              <a:buChar char=""/>
            </a:pPr>
            <a:r>
              <a:rPr lang="en-US" sz="2800" kern="0" dirty="0">
                <a:effectLst/>
                <a:latin typeface="Times New Roman" panose="02020603050405020304" pitchFamily="18" charset="0"/>
                <a:ea typeface="Times New Roman" panose="02020603050405020304" pitchFamily="18" charset="0"/>
                <a:cs typeface="Times New Roman" panose="02020603050405020304" pitchFamily="18" charset="0"/>
              </a:rPr>
              <a:t>Ensuring the sustainability of the business</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dirty="0"/>
              <a:t>Prof. Abdallah Ali-</a:t>
            </a:r>
            <a:r>
              <a:rPr lang="en-US" dirty="0" err="1"/>
              <a:t>Nakyea</a:t>
            </a:r>
            <a:r>
              <a:rPr lang="en-US" dirty="0"/>
              <a:t>,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53</a:t>
            </a:fld>
            <a:endParaRPr lang="en-US" altLang="en-US"/>
          </a:p>
        </p:txBody>
      </p:sp>
    </p:spTree>
    <p:extLst>
      <p:ext uri="{BB962C8B-B14F-4D97-AF65-F5344CB8AC3E}">
        <p14:creationId xmlns:p14="http://schemas.microsoft.com/office/powerpoint/2010/main" val="537573186"/>
      </p:ext>
    </p:extLst>
  </p:cSld>
  <p:clrMapOvr>
    <a:masterClrMapping/>
  </p:clrMapOvr>
  <p:transition>
    <p:wedg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b="1" dirty="0">
                <a:solidFill>
                  <a:schemeClr val="bg1"/>
                </a:solidFill>
                <a:latin typeface="Times New Roman" panose="02020603050405020304" pitchFamily="18" charset="0"/>
                <a:cs typeface="Times New Roman" panose="02020603050405020304" pitchFamily="18" charset="0"/>
              </a:rPr>
              <a:t>CONCLUSION</a:t>
            </a:r>
            <a:endParaRPr lang="en-GB" altLang="en-US"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algn="just">
              <a:spcAft>
                <a:spcPts val="800"/>
              </a:spcAft>
              <a:buFont typeface="Wingdings" panose="05000000000000000000" pitchFamily="2" charset="2"/>
              <a:buChar char="Ø"/>
            </a:pPr>
            <a:r>
              <a:rPr lang="en-US" kern="100" dirty="0">
                <a:effectLst/>
                <a:latin typeface="Times New Roman" panose="02020603050405020304" pitchFamily="18" charset="0"/>
                <a:ea typeface="Aptos" panose="020B0004020202020204" pitchFamily="34" charset="0"/>
                <a:cs typeface="Times New Roman" panose="02020603050405020304" pitchFamily="18" charset="0"/>
              </a:rPr>
              <a:t>Effective corporate governance is essential for managing the complex interplay of resources that drive organizational success. </a:t>
            </a:r>
          </a:p>
          <a:p>
            <a:pPr algn="just">
              <a:spcAft>
                <a:spcPts val="800"/>
              </a:spcAft>
              <a:buFont typeface="Wingdings" panose="05000000000000000000" pitchFamily="2" charset="2"/>
              <a:buChar char="Ø"/>
            </a:pPr>
            <a:r>
              <a:rPr lang="en-US" kern="100" dirty="0">
                <a:effectLst/>
                <a:latin typeface="Times New Roman" panose="02020603050405020304" pitchFamily="18" charset="0"/>
                <a:ea typeface="Aptos" panose="020B0004020202020204" pitchFamily="34" charset="0"/>
                <a:cs typeface="Times New Roman" panose="02020603050405020304" pitchFamily="18" charset="0"/>
              </a:rPr>
              <a:t>The Six Capitals of Value Creation framework provides a comprehensive approach to understanding how financial, manufactured, intellectual, human, social, and natural capital contribute to long-term value creation. </a:t>
            </a:r>
          </a:p>
          <a:p>
            <a:pPr algn="just">
              <a:spcAft>
                <a:spcPts val="800"/>
              </a:spcAft>
              <a:buFont typeface="Wingdings" panose="05000000000000000000" pitchFamily="2" charset="2"/>
              <a:buChar char="Ø"/>
            </a:pPr>
            <a:r>
              <a:rPr lang="en-US" kern="100" dirty="0">
                <a:effectLst/>
                <a:latin typeface="Times New Roman" panose="02020603050405020304" pitchFamily="18" charset="0"/>
                <a:ea typeface="Aptos" panose="020B0004020202020204" pitchFamily="34" charset="0"/>
                <a:cs typeface="Times New Roman" panose="02020603050405020304" pitchFamily="18" charset="0"/>
              </a:rPr>
              <a:t>The framework also provides organizations with a means of understanding how value is created, maintained, and diminished over time. </a:t>
            </a: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dirty="0"/>
              <a:t>Prof. Abdallah Ali-</a:t>
            </a:r>
            <a:r>
              <a:rPr lang="en-US" dirty="0" err="1"/>
              <a:t>Nakyea</a:t>
            </a:r>
            <a:r>
              <a:rPr lang="en-US" dirty="0"/>
              <a:t>,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54</a:t>
            </a:fld>
            <a:endParaRPr lang="en-US" altLang="en-US"/>
          </a:p>
        </p:txBody>
      </p:sp>
    </p:spTree>
    <p:extLst>
      <p:ext uri="{BB962C8B-B14F-4D97-AF65-F5344CB8AC3E}">
        <p14:creationId xmlns:p14="http://schemas.microsoft.com/office/powerpoint/2010/main" val="1075258635"/>
      </p:ext>
    </p:extLst>
  </p:cSld>
  <p:clrMapOvr>
    <a:masterClrMapping/>
  </p:clrMapOvr>
  <p:transition>
    <p:wedg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b="1" dirty="0">
                <a:solidFill>
                  <a:schemeClr val="bg1"/>
                </a:solidFill>
                <a:latin typeface="Times New Roman" panose="02020603050405020304" pitchFamily="18" charset="0"/>
                <a:cs typeface="Times New Roman" panose="02020603050405020304" pitchFamily="18" charset="0"/>
              </a:rPr>
              <a:t>CONCLUSION</a:t>
            </a:r>
            <a:endParaRPr lang="en-GB" altLang="en-US"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algn="just">
              <a:spcAft>
                <a:spcPts val="800"/>
              </a:spcAft>
              <a:buFont typeface="Wingdings" panose="05000000000000000000" pitchFamily="2" charset="2"/>
              <a:buChar char="Ø"/>
            </a:pPr>
            <a:r>
              <a:rPr lang="en-US" sz="2800" kern="100" dirty="0">
                <a:effectLst/>
                <a:latin typeface="Times New Roman" panose="02020603050405020304" pitchFamily="18" charset="0"/>
                <a:ea typeface="Aptos" panose="020B0004020202020204" pitchFamily="34" charset="0"/>
                <a:cs typeface="Times New Roman" panose="02020603050405020304" pitchFamily="18" charset="0"/>
              </a:rPr>
              <a:t>By integrating governance mechanisms with this framework, companies can move beyond narrow profit maximization and adopt a more sustainable and inclusive model of growth. </a:t>
            </a:r>
          </a:p>
          <a:p>
            <a:pPr algn="just">
              <a:spcAft>
                <a:spcPts val="800"/>
              </a:spcAft>
              <a:buFont typeface="Wingdings" panose="05000000000000000000" pitchFamily="2" charset="2"/>
              <a:buChar char="Ø"/>
            </a:pPr>
            <a:r>
              <a:rPr lang="en-US" sz="2800" kern="100" dirty="0">
                <a:effectLst/>
                <a:latin typeface="Times New Roman" panose="02020603050405020304" pitchFamily="18" charset="0"/>
                <a:ea typeface="Aptos" panose="020B0004020202020204" pitchFamily="34" charset="0"/>
                <a:cs typeface="Times New Roman" panose="02020603050405020304" pitchFamily="18" charset="0"/>
              </a:rPr>
              <a:t>Ultimately, effective governance ensures that organizations not only generate economic value but also contribute positively to society and the environment, securing their long-term survival and relevance.</a:t>
            </a:r>
          </a:p>
          <a:p>
            <a:pPr algn="just">
              <a:spcAft>
                <a:spcPts val="800"/>
              </a:spcAft>
              <a:buFont typeface="Wingdings" panose="05000000000000000000" pitchFamily="2" charset="2"/>
              <a:buChar char="Ø"/>
            </a:pPr>
            <a:r>
              <a:rPr lang="en-US" sz="2800" kern="100" dirty="0">
                <a:effectLst/>
                <a:latin typeface="Times New Roman" panose="02020603050405020304" pitchFamily="18" charset="0"/>
                <a:ea typeface="Aptos" panose="020B0004020202020204" pitchFamily="34" charset="0"/>
                <a:cs typeface="Times New Roman" panose="02020603050405020304" pitchFamily="18" charset="0"/>
              </a:rPr>
              <a:t>In Ghana, the legal and regulatory framework governing corporate governance and compliance within the business sector seeks to ensure that regulated companies and financial institutions adopt sound governance principles and best practices.</a:t>
            </a: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dirty="0"/>
              <a:t>Prof. Abdallah Ali-</a:t>
            </a:r>
            <a:r>
              <a:rPr lang="en-US" dirty="0" err="1"/>
              <a:t>Nakyea</a:t>
            </a:r>
            <a:r>
              <a:rPr lang="en-US" dirty="0"/>
              <a:t>,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55</a:t>
            </a:fld>
            <a:endParaRPr lang="en-US" altLang="en-US"/>
          </a:p>
        </p:txBody>
      </p:sp>
    </p:spTree>
    <p:extLst>
      <p:ext uri="{BB962C8B-B14F-4D97-AF65-F5344CB8AC3E}">
        <p14:creationId xmlns:p14="http://schemas.microsoft.com/office/powerpoint/2010/main" val="81227843"/>
      </p:ext>
    </p:extLst>
  </p:cSld>
  <p:clrMapOvr>
    <a:masterClrMapping/>
  </p:clrMapOvr>
  <p:transition>
    <p:wedg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b="1" dirty="0">
                <a:solidFill>
                  <a:schemeClr val="bg1"/>
                </a:solidFill>
                <a:latin typeface="Times New Roman" panose="02020603050405020304" pitchFamily="18" charset="0"/>
                <a:cs typeface="Times New Roman" panose="02020603050405020304" pitchFamily="18" charset="0"/>
              </a:rPr>
              <a:t>CONCLUSION</a:t>
            </a:r>
            <a:endParaRPr lang="en-GB" altLang="en-US" dirty="0">
              <a:solidFill>
                <a:schemeClr val="bg1"/>
              </a:solidFill>
              <a:latin typeface="Times New Roman" panose="02020603050405020304" pitchFamily="18" charset="0"/>
              <a:cs typeface="Times New Roman" panose="02020603050405020304" pitchFamily="18" charset="0"/>
            </a:endParaRP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algn="just">
              <a:spcAft>
                <a:spcPts val="800"/>
              </a:spcAft>
              <a:buFont typeface="Wingdings" panose="05000000000000000000" pitchFamily="2" charset="2"/>
              <a:buChar char="Ø"/>
            </a:pPr>
            <a:r>
              <a:rPr lang="en-US" sz="3050" kern="100" dirty="0">
                <a:effectLst/>
                <a:latin typeface="Times New Roman" panose="02020603050405020304" pitchFamily="18" charset="0"/>
                <a:ea typeface="Aptos" panose="020B0004020202020204" pitchFamily="34" charset="0"/>
                <a:cs typeface="Times New Roman" panose="02020603050405020304" pitchFamily="18" charset="0"/>
              </a:rPr>
              <a:t>This supports economic growth while also promoting and maintaining public trust and confidence in these institutions.</a:t>
            </a:r>
          </a:p>
          <a:p>
            <a:pPr algn="just">
              <a:spcAft>
                <a:spcPts val="800"/>
              </a:spcAft>
              <a:buFont typeface="Wingdings" panose="05000000000000000000" pitchFamily="2" charset="2"/>
              <a:buChar char="Ø"/>
            </a:pPr>
            <a:r>
              <a:rPr lang="en-US" sz="3050" kern="100" dirty="0">
                <a:effectLst/>
                <a:latin typeface="Times New Roman" panose="02020603050405020304" pitchFamily="18" charset="0"/>
                <a:ea typeface="Aptos" panose="020B0004020202020204" pitchFamily="34" charset="0"/>
                <a:cs typeface="Times New Roman" panose="02020603050405020304" pitchFamily="18" charset="0"/>
              </a:rPr>
              <a:t>Despite ongoing challenges such as difficulties in measuring non-financial capitals, conflicts among stakeholders, and inconsistencies in regulatory systems, the advantages of integrated governance remain significant. </a:t>
            </a:r>
          </a:p>
          <a:p>
            <a:pPr algn="just">
              <a:spcAft>
                <a:spcPts val="800"/>
              </a:spcAft>
              <a:buFont typeface="Wingdings" panose="05000000000000000000" pitchFamily="2" charset="2"/>
              <a:buChar char="Ø"/>
            </a:pPr>
            <a:r>
              <a:rPr lang="en-US" sz="3050" kern="100" dirty="0">
                <a:effectLst/>
                <a:latin typeface="Times New Roman" panose="02020603050405020304" pitchFamily="18" charset="0"/>
                <a:ea typeface="Aptos" panose="020B0004020202020204" pitchFamily="34" charset="0"/>
                <a:cs typeface="Times New Roman" panose="02020603050405020304" pitchFamily="18" charset="0"/>
              </a:rPr>
              <a:t>Organizations that effectively manage and utilize the six capitals are better positioned to enhance resilience, strengthen stakeholder confidence, manage risks efficiently, and make meaningful contributions to society.</a:t>
            </a: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dirty="0"/>
              <a:t>Prof. Abdallah Ali-</a:t>
            </a:r>
            <a:r>
              <a:rPr lang="en-US" dirty="0" err="1"/>
              <a:t>Nakyea</a:t>
            </a:r>
            <a:r>
              <a:rPr lang="en-US" dirty="0"/>
              <a:t>, PhD</a:t>
            </a:r>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56</a:t>
            </a:fld>
            <a:endParaRPr lang="en-US" altLang="en-US"/>
          </a:p>
        </p:txBody>
      </p:sp>
    </p:spTree>
    <p:extLst>
      <p:ext uri="{BB962C8B-B14F-4D97-AF65-F5344CB8AC3E}">
        <p14:creationId xmlns:p14="http://schemas.microsoft.com/office/powerpoint/2010/main" val="1382822653"/>
      </p:ext>
    </p:extLst>
  </p:cSld>
  <p:clrMapOvr>
    <a:masterClrMapping/>
  </p:clrMapOvr>
  <p:transition>
    <p:wedg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5400" b="1" dirty="0">
                <a:solidFill>
                  <a:schemeClr val="bg1"/>
                </a:solidFill>
                <a:latin typeface="Times New Roman" panose="02020603050405020304" pitchFamily="18" charset="0"/>
                <a:cs typeface="Times New Roman" panose="02020603050405020304" pitchFamily="18" charset="0"/>
              </a:rPr>
              <a:t>REFERENCES</a:t>
            </a: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marL="342900" lvl="0" indent="-342900" algn="just">
              <a:spcAft>
                <a:spcPts val="800"/>
              </a:spcAft>
              <a:buFont typeface="+mj-lt"/>
              <a:buAutoNum type="arabicPeriod"/>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Adeoye, A. A. (2013). The key challenges of the corporate governance of firms: Empirical evidence from Sub-Saharan African Anglophone (SSAA) countries (Doctoral thesis, Brunel University London). https://bura.brunel.ac.uk/bitstream/2438/7654/1/FulltextThesis.pdf</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mj-lt"/>
              <a:buAutoNum type="arabicPeriod"/>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Afolabi, A. (2016). The key challenges of corporate governance of firms: Empirical evidence from Sub-Saharan African anglophone (SSAA) countries. Corporate Ownership and Control.13. 10.22495/cocv13i3c3p1. </a:t>
            </a:r>
            <a:r>
              <a:rPr lang="en-US" sz="1800" u="sng" kern="100" dirty="0">
                <a:solidFill>
                  <a:srgbClr val="0000FF"/>
                </a:solidFill>
                <a:effectLst/>
                <a:latin typeface="Times New Roman" panose="02020603050405020304" pitchFamily="18" charset="0"/>
                <a:ea typeface="Aptos" panose="020B0004020202020204" pitchFamily="34" charset="0"/>
                <a:cs typeface="Times New Roman" panose="02020603050405020304" pitchFamily="18" charset="0"/>
                <a:hlinkClick r:id="rId3"/>
              </a:rPr>
              <a:t>https://bura.brunel.ac.uk/bitstream/2438/7654/1/FulltextThesis.pdf</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mj-lt"/>
              <a:buAutoNum type="arabicPeriod"/>
            </a:pP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Duale, O., &amp; Alex-</a:t>
            </a:r>
            <a:r>
              <a:rPr lang="en-US" sz="1800" kern="0" dirty="0" err="1">
                <a:effectLst/>
                <a:latin typeface="Times New Roman" panose="02020603050405020304" pitchFamily="18" charset="0"/>
                <a:ea typeface="Times New Roman" panose="02020603050405020304" pitchFamily="18" charset="0"/>
                <a:cs typeface="Times New Roman" panose="02020603050405020304" pitchFamily="18" charset="0"/>
              </a:rPr>
              <a:t>Adedipe</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 (2024, October 7). </a:t>
            </a:r>
            <a:r>
              <a:rPr lang="en-US" sz="1800" i="1" kern="0" dirty="0">
                <a:effectLst/>
                <a:latin typeface="Times New Roman" panose="02020603050405020304" pitchFamily="18" charset="0"/>
                <a:ea typeface="Times New Roman" panose="02020603050405020304" pitchFamily="18" charset="0"/>
                <a:cs typeface="Times New Roman" panose="02020603050405020304" pitchFamily="18" charset="0"/>
              </a:rPr>
              <a:t>The importance of corporate governance</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 DOA Law. </a:t>
            </a:r>
            <a:r>
              <a:rPr lang="en-US" sz="1800" u="sng" kern="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4"/>
              </a:rPr>
              <a:t>https://www.doa-law.com/the-importance-of-corporate-governance/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mj-lt"/>
              <a:buAutoNum type="arabicPeriod"/>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Herath, R., Senaratne, S., &amp; </a:t>
            </a:r>
            <a:r>
              <a:rPr lang="en-US" sz="1800" kern="100" dirty="0" err="1">
                <a:effectLst/>
                <a:latin typeface="Times New Roman" panose="02020603050405020304" pitchFamily="18" charset="0"/>
                <a:ea typeface="Aptos" panose="020B0004020202020204" pitchFamily="34" charset="0"/>
                <a:cs typeface="Times New Roman" panose="02020603050405020304" pitchFamily="18" charset="0"/>
              </a:rPr>
              <a:t>Gunarathne</a:t>
            </a: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N. (2020). Integrated thinking, orchestration of the six capitals and value creation. </a:t>
            </a:r>
            <a:r>
              <a:rPr lang="en-US" sz="1800" kern="100" dirty="0" err="1">
                <a:effectLst/>
                <a:latin typeface="Times New Roman" panose="02020603050405020304" pitchFamily="18" charset="0"/>
                <a:ea typeface="Aptos" panose="020B0004020202020204" pitchFamily="34" charset="0"/>
                <a:cs typeface="Times New Roman" panose="02020603050405020304" pitchFamily="18" charset="0"/>
              </a:rPr>
              <a:t>Meditari</a:t>
            </a: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Accountancy Research, 29, 873.</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mj-lt"/>
              <a:buAutoNum type="arabicPeriod"/>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IFRS Foundation. (n.d.). Integrated reporting framework. https://integratedreporting.ifrs.org/what-the-tool-for-better-reporting/</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mj-lt"/>
              <a:buAutoNum type="arabicPeriod"/>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International Finance Corporation. (2009). A practical guide to corporate governance: Experiences from the Latin American Companies Circle. https://www.ifc.org/en/insights-reports/2000/a-practical-guide-to-corporate-governance-experiences-from-the-latin-american-companies-circle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lgn="just">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a:t>Prof. Abdallah Ali-Nakyea, PhD</a:t>
            </a:r>
            <a:endParaRPr lang="en-US" dirty="0"/>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57</a:t>
            </a:fld>
            <a:endParaRPr lang="en-US" altLang="en-US"/>
          </a:p>
        </p:txBody>
      </p:sp>
    </p:spTree>
    <p:extLst>
      <p:ext uri="{BB962C8B-B14F-4D97-AF65-F5344CB8AC3E}">
        <p14:creationId xmlns:p14="http://schemas.microsoft.com/office/powerpoint/2010/main" val="955408601"/>
      </p:ext>
    </p:extLst>
  </p:cSld>
  <p:clrMapOvr>
    <a:masterClrMapping/>
  </p:clrMapOvr>
  <p:transition>
    <p:wedg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5400" b="1" dirty="0">
                <a:solidFill>
                  <a:schemeClr val="bg1"/>
                </a:solidFill>
                <a:latin typeface="Times New Roman" panose="02020603050405020304" pitchFamily="18" charset="0"/>
                <a:cs typeface="Times New Roman" panose="02020603050405020304" pitchFamily="18" charset="0"/>
              </a:rPr>
              <a:t>REFERENCES</a:t>
            </a: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marL="342900" lvl="0" indent="-342900" algn="just">
              <a:spcAft>
                <a:spcPts val="800"/>
              </a:spcAft>
              <a:buFont typeface="+mj-lt"/>
              <a:buAutoNum type="arabicPeriod" startAt="7"/>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OECD. (1999). The principles of corporate governance. </a:t>
            </a:r>
            <a:r>
              <a:rPr lang="en-US" sz="1800" u="sng" kern="100" dirty="0">
                <a:solidFill>
                  <a:srgbClr val="0000FF"/>
                </a:solidFill>
                <a:effectLst/>
                <a:latin typeface="Times New Roman" panose="02020603050405020304" pitchFamily="18" charset="0"/>
                <a:ea typeface="Aptos" panose="020B0004020202020204" pitchFamily="34" charset="0"/>
                <a:cs typeface="Times New Roman" panose="02020603050405020304" pitchFamily="18" charset="0"/>
                <a:hlinkClick r:id="rId3"/>
              </a:rPr>
              <a:t>https://one.oecd.org/document/C/MIN(99)6/En/pdf</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mj-lt"/>
              <a:buAutoNum type="arabicPeriod" startAt="7"/>
            </a:pP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OECD. (2003). </a:t>
            </a:r>
            <a:r>
              <a:rPr lang="en-US" sz="1800" i="1" kern="0" dirty="0">
                <a:effectLst/>
                <a:latin typeface="Times New Roman" panose="02020603050405020304" pitchFamily="18" charset="0"/>
                <a:ea typeface="Times New Roman" panose="02020603050405020304" pitchFamily="18" charset="0"/>
                <a:cs typeface="Times New Roman" panose="02020603050405020304" pitchFamily="18" charset="0"/>
              </a:rPr>
              <a:t>Corporate governance in developing, transition and emerging-market economies</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u="sng" kern="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4"/>
              </a:rPr>
              <a:t>https://www.oecd.org/content/dam/oecd/en/publications/reports/2004/02/corporate-governance-in-developing-transition-and-emerging-market-economies_g17a17aa/604227826337.pdf</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mj-lt"/>
              <a:buAutoNum type="arabicPeriod" startAt="7"/>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OECD. (n.d.). Corporate governance and financial reporting principles. </a:t>
            </a:r>
            <a:r>
              <a:rPr lang="en-US" sz="1800" u="sng" kern="100" dirty="0">
                <a:solidFill>
                  <a:srgbClr val="0000FF"/>
                </a:solidFill>
                <a:effectLst/>
                <a:latin typeface="Times New Roman" panose="02020603050405020304" pitchFamily="18" charset="0"/>
                <a:ea typeface="Aptos" panose="020B0004020202020204" pitchFamily="34" charset="0"/>
                <a:cs typeface="Times New Roman" panose="02020603050405020304" pitchFamily="18" charset="0"/>
                <a:hlinkClick r:id="rId5"/>
              </a:rPr>
              <a:t>https://www.oecd.org/corporate/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mj-lt"/>
              <a:buAutoNum type="arabicPeriod" startAt="7"/>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Page, J.-P. (2005). </a:t>
            </a:r>
            <a:r>
              <a:rPr lang="en-US" sz="1800" i="1" kern="100" dirty="0">
                <a:effectLst/>
                <a:latin typeface="Times New Roman" panose="02020603050405020304" pitchFamily="18" charset="0"/>
                <a:ea typeface="Aptos" panose="020B0004020202020204" pitchFamily="34" charset="0"/>
                <a:cs typeface="Times New Roman" panose="02020603050405020304" pitchFamily="18" charset="0"/>
              </a:rPr>
              <a:t>Corporate governance and value creation</a:t>
            </a: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The Research Foundation of CFA Institute. </a:t>
            </a:r>
            <a:r>
              <a:rPr lang="en-US" sz="1800" u="sng" kern="100" dirty="0">
                <a:solidFill>
                  <a:srgbClr val="0000FF"/>
                </a:solidFill>
                <a:effectLst/>
                <a:latin typeface="Times New Roman" panose="02020603050405020304" pitchFamily="18" charset="0"/>
                <a:ea typeface="Aptos" panose="020B0004020202020204" pitchFamily="34" charset="0"/>
                <a:cs typeface="Times New Roman" panose="02020603050405020304" pitchFamily="18" charset="0"/>
                <a:hlinkClick r:id="rId6"/>
              </a:rPr>
              <a:t>https://rpc.cfainstitute.org/sites/default/files/-/media/documents/book/rf-publication/2005/rf-v2005-n1-3930-pdf.pdf</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mj-lt"/>
              <a:buAutoNum type="arabicPeriod" startAt="7"/>
            </a:pPr>
            <a:r>
              <a:rPr lang="en-US" sz="1800" kern="100" dirty="0" err="1">
                <a:effectLst/>
                <a:latin typeface="Times New Roman" panose="02020603050405020304" pitchFamily="18" charset="0"/>
                <a:ea typeface="Aptos" panose="020B0004020202020204" pitchFamily="34" charset="0"/>
                <a:cs typeface="Times New Roman" panose="02020603050405020304" pitchFamily="18" charset="0"/>
              </a:rPr>
              <a:t>Pimenta</a:t>
            </a: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A. C. (2002). </a:t>
            </a:r>
            <a:r>
              <a:rPr lang="en-US" sz="1800" i="1" kern="100" dirty="0">
                <a:effectLst/>
                <a:latin typeface="Times New Roman" panose="02020603050405020304" pitchFamily="18" charset="0"/>
                <a:ea typeface="Aptos" panose="020B0004020202020204" pitchFamily="34" charset="0"/>
                <a:cs typeface="Times New Roman" panose="02020603050405020304" pitchFamily="18" charset="0"/>
              </a:rPr>
              <a:t>Corporate governance</a:t>
            </a: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Minerva Program. </a:t>
            </a:r>
            <a:r>
              <a:rPr lang="en-US" sz="1800" u="sng" kern="100" dirty="0">
                <a:solidFill>
                  <a:srgbClr val="0000FF"/>
                </a:solidFill>
                <a:effectLst/>
                <a:latin typeface="Times New Roman" panose="02020603050405020304" pitchFamily="18" charset="0"/>
                <a:ea typeface="Aptos" panose="020B0004020202020204" pitchFamily="34" charset="0"/>
                <a:cs typeface="Times New Roman" panose="02020603050405020304" pitchFamily="18" charset="0"/>
                <a:hlinkClick r:id="rId7"/>
              </a:rPr>
              <a:t>https://www2.gwu.edu/~ibi/minerva/Fall2002/Angela.Cheng.Pimenta.pdf</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mj-lt"/>
              <a:buAutoNum type="arabicPeriod" startAt="7"/>
            </a:pPr>
            <a:r>
              <a:rPr lang="en-US" sz="1800" kern="0" dirty="0" err="1">
                <a:effectLst/>
                <a:latin typeface="Times New Roman" panose="02020603050405020304" pitchFamily="18" charset="0"/>
                <a:ea typeface="Times New Roman" panose="02020603050405020304" pitchFamily="18" charset="0"/>
                <a:cs typeface="Times New Roman" panose="02020603050405020304" pitchFamily="18" charset="0"/>
              </a:rPr>
              <a:t>Shonhan</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 H. (n.d.). Good capital: The six capitals of value creation. Rawlings Bolton. https://rbco.au/good-capital-the-six-capitals-of-value-creation/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mj-lt"/>
              <a:buAutoNum type="arabicPeriod" startAt="7"/>
            </a:pP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Wanyama, S., Burton, B., &amp; </a:t>
            </a:r>
            <a:r>
              <a:rPr lang="en-US" sz="1800" kern="0" dirty="0" err="1">
                <a:effectLst/>
                <a:latin typeface="Times New Roman" panose="02020603050405020304" pitchFamily="18" charset="0"/>
                <a:ea typeface="Times New Roman" panose="02020603050405020304" pitchFamily="18" charset="0"/>
                <a:cs typeface="Times New Roman" panose="02020603050405020304" pitchFamily="18" charset="0"/>
              </a:rPr>
              <a:t>Helliar</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 C. (2009). Frameworks underpinning corporate governance: Evidence on Ugandan perceptions. </a:t>
            </a:r>
            <a:r>
              <a:rPr lang="en-US" sz="1800" i="1" kern="0" dirty="0">
                <a:effectLst/>
                <a:latin typeface="Times New Roman" panose="02020603050405020304" pitchFamily="18" charset="0"/>
                <a:ea typeface="Times New Roman" panose="02020603050405020304" pitchFamily="18" charset="0"/>
                <a:cs typeface="Times New Roman" panose="02020603050405020304" pitchFamily="18" charset="0"/>
              </a:rPr>
              <a:t>Corporate Governance: An International Review, 17</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(2). </a:t>
            </a:r>
            <a:r>
              <a:rPr lang="en-US" sz="1800" u="sng" kern="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8"/>
              </a:rPr>
              <a:t>https://doi.org/10.1111/j.1467-8683.2009.00730.x</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a:t>Prof. Abdallah Ali-Nakyea, PhD</a:t>
            </a:r>
            <a:endParaRPr lang="en-US" dirty="0"/>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58</a:t>
            </a:fld>
            <a:endParaRPr lang="en-US" altLang="en-US"/>
          </a:p>
        </p:txBody>
      </p:sp>
    </p:spTree>
    <p:extLst>
      <p:ext uri="{BB962C8B-B14F-4D97-AF65-F5344CB8AC3E}">
        <p14:creationId xmlns:p14="http://schemas.microsoft.com/office/powerpoint/2010/main" val="3828475661"/>
      </p:ext>
    </p:extLst>
  </p:cSld>
  <p:clrMapOvr>
    <a:masterClrMapping/>
  </p:clrMapOvr>
  <p:transition>
    <p:wedg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776158C-086E-40CC-96B9-C50D496C0099}"/>
              </a:ext>
            </a:extLst>
          </p:cNvPr>
          <p:cNvSpPr>
            <a:spLocks noGrp="1"/>
          </p:cNvSpPr>
          <p:nvPr>
            <p:ph type="title"/>
          </p:nvPr>
        </p:nvSpPr>
        <p:spPr>
          <a:xfrm>
            <a:off x="0" y="274638"/>
            <a:ext cx="12192000" cy="1143000"/>
          </a:xfrm>
        </p:spPr>
        <p:txBody>
          <a:bodyPr/>
          <a:lstStyle/>
          <a:p>
            <a:r>
              <a:rPr lang="en-US" sz="5400" b="1" dirty="0">
                <a:solidFill>
                  <a:schemeClr val="bg1"/>
                </a:solidFill>
                <a:latin typeface="Times New Roman" panose="02020603050405020304" pitchFamily="18" charset="0"/>
                <a:cs typeface="Times New Roman" panose="02020603050405020304" pitchFamily="18" charset="0"/>
              </a:rPr>
              <a:t>REFERENCES</a:t>
            </a:r>
          </a:p>
        </p:txBody>
      </p:sp>
      <p:sp>
        <p:nvSpPr>
          <p:cNvPr id="3075" name="Content Placeholder 2">
            <a:extLst>
              <a:ext uri="{FF2B5EF4-FFF2-40B4-BE49-F238E27FC236}">
                <a16:creationId xmlns:a16="http://schemas.microsoft.com/office/drawing/2014/main" id="{DCA62DEF-1958-49A4-A406-D113C190EC51}"/>
              </a:ext>
            </a:extLst>
          </p:cNvPr>
          <p:cNvSpPr>
            <a:spLocks noGrp="1"/>
          </p:cNvSpPr>
          <p:nvPr>
            <p:ph idx="1"/>
          </p:nvPr>
        </p:nvSpPr>
        <p:spPr>
          <a:xfrm>
            <a:off x="0" y="1524000"/>
            <a:ext cx="12192000" cy="5181600"/>
          </a:xfrm>
        </p:spPr>
        <p:txBody>
          <a:bodyPr/>
          <a:lstStyle/>
          <a:p>
            <a:pPr marL="342900" lvl="0" indent="-342900" algn="just">
              <a:spcAft>
                <a:spcPts val="800"/>
              </a:spcAft>
              <a:buFont typeface="+mj-lt"/>
              <a:buAutoNum type="arabicPeriod" startAt="14"/>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World Bank. (2005). Ghana: Report on the observance of standards and codes (ROSC), corporate governance country assessment. World Bank. http://hdl.handle.net/10986/8470</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mj-lt"/>
              <a:buAutoNum type="arabicPeriod" startAt="14"/>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World Intellectual Property Organization. (n.d.). </a:t>
            </a:r>
            <a:r>
              <a:rPr lang="en-US" sz="1800" i="1" kern="100" dirty="0">
                <a:effectLst/>
                <a:latin typeface="Times New Roman" panose="02020603050405020304" pitchFamily="18" charset="0"/>
                <a:ea typeface="Aptos" panose="020B0004020202020204" pitchFamily="34" charset="0"/>
                <a:cs typeface="Times New Roman" panose="02020603050405020304" pitchFamily="18" charset="0"/>
              </a:rPr>
              <a:t>What is intellectual property?</a:t>
            </a: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1800" u="sng" kern="100" dirty="0">
                <a:solidFill>
                  <a:srgbClr val="0000FF"/>
                </a:solidFill>
                <a:effectLst/>
                <a:latin typeface="Times New Roman" panose="02020603050405020304" pitchFamily="18" charset="0"/>
                <a:ea typeface="Aptos" panose="020B0004020202020204" pitchFamily="34" charset="0"/>
                <a:cs typeface="Times New Roman" panose="02020603050405020304" pitchFamily="18" charset="0"/>
                <a:hlinkClick r:id="rId3"/>
              </a:rPr>
              <a:t>https://www.wipo.int/about-ip/en/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mj-lt"/>
              <a:buAutoNum type="arabicPeriod" startAt="14"/>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Yang, S. (2023). Long-term business sustainability through corporate governance. Advances in Economics, Management and Political Sciences, 19, 255–262. </a:t>
            </a:r>
            <a:r>
              <a:rPr lang="en-US" sz="1800" u="sng" kern="100" dirty="0">
                <a:solidFill>
                  <a:srgbClr val="0000FF"/>
                </a:solidFill>
                <a:effectLst/>
                <a:latin typeface="Times New Roman" panose="02020603050405020304" pitchFamily="18" charset="0"/>
                <a:ea typeface="Aptos" panose="020B0004020202020204" pitchFamily="34" charset="0"/>
                <a:cs typeface="Times New Roman" panose="02020603050405020304" pitchFamily="18" charset="0"/>
                <a:hlinkClick r:id="rId4"/>
              </a:rPr>
              <a:t>https://doi.org/10.54254/2754-1169/19/20230146</a:t>
            </a: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mj-lt"/>
              <a:buAutoNum type="arabicPeriod" startAt="14"/>
            </a:pPr>
            <a:r>
              <a:rPr lang="en-US" sz="1800" kern="100" dirty="0" err="1">
                <a:effectLst/>
                <a:latin typeface="Times New Roman" panose="02020603050405020304" pitchFamily="18" charset="0"/>
                <a:ea typeface="Aptos" panose="020B0004020202020204" pitchFamily="34" charset="0"/>
                <a:cs typeface="Times New Roman" panose="02020603050405020304" pitchFamily="18" charset="0"/>
              </a:rPr>
              <a:t>Zulkufly</a:t>
            </a: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R., &amp; Abdul Rashid, H. M. (2019). Critical review of literature on corporate governance and the cost of capital: The value creation perspective. International Scholars Journal. https://www.globalscienceresearchjournals.org/articles/critical-review-of-literature-on-corporate-governance-and-the-cost-of-capital-the-value-creation-perspective.pdf</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lgn="just">
              <a:lnSpc>
                <a:spcPct val="150000"/>
              </a:lnSpc>
              <a:spcAft>
                <a:spcPts val="800"/>
              </a:spcAft>
              <a:buNone/>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EBE400F1-8FDC-49F3-9C4D-835F5B053F9D}"/>
              </a:ext>
            </a:extLst>
          </p:cNvPr>
          <p:cNvSpPr>
            <a:spLocks noGrp="1"/>
          </p:cNvSpPr>
          <p:nvPr>
            <p:ph type="ftr" sz="quarter" idx="11"/>
          </p:nvPr>
        </p:nvSpPr>
        <p:spPr/>
        <p:txBody>
          <a:bodyPr/>
          <a:lstStyle/>
          <a:p>
            <a:pPr>
              <a:defRPr/>
            </a:pPr>
            <a:r>
              <a:rPr lang="en-US"/>
              <a:t>Prof. Abdallah Ali-Nakyea, PhD</a:t>
            </a:r>
            <a:endParaRPr lang="en-US" dirty="0"/>
          </a:p>
        </p:txBody>
      </p:sp>
      <p:sp>
        <p:nvSpPr>
          <p:cNvPr id="3" name="Slide Number Placeholder 2">
            <a:extLst>
              <a:ext uri="{FF2B5EF4-FFF2-40B4-BE49-F238E27FC236}">
                <a16:creationId xmlns:a16="http://schemas.microsoft.com/office/drawing/2014/main" id="{074C607F-65C4-480C-BD2B-5F00A70BCC04}"/>
              </a:ext>
            </a:extLst>
          </p:cNvPr>
          <p:cNvSpPr>
            <a:spLocks noGrp="1"/>
          </p:cNvSpPr>
          <p:nvPr>
            <p:ph type="sldNum" sz="quarter" idx="12"/>
          </p:nvPr>
        </p:nvSpPr>
        <p:spPr/>
        <p:txBody>
          <a:bodyPr/>
          <a:lstStyle/>
          <a:p>
            <a:fld id="{669B9FBC-0170-41D4-8FB7-5735A17F9AC8}" type="slidenum">
              <a:rPr lang="en-US" altLang="en-US" smtClean="0"/>
              <a:pPr/>
              <a:t>59</a:t>
            </a:fld>
            <a:endParaRPr lang="en-US" altLang="en-US"/>
          </a:p>
        </p:txBody>
      </p:sp>
    </p:spTree>
    <p:extLst>
      <p:ext uri="{BB962C8B-B14F-4D97-AF65-F5344CB8AC3E}">
        <p14:creationId xmlns:p14="http://schemas.microsoft.com/office/powerpoint/2010/main" val="956689306"/>
      </p:ext>
    </p:extLst>
  </p:cSld>
  <p:clrMapOvr>
    <a:masterClrMapping/>
  </p:clrMapOvr>
  <p:transition>
    <p:wedg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33E55-FD97-4C5D-9601-AB52EE98895C}"/>
              </a:ext>
            </a:extLst>
          </p:cNvPr>
          <p:cNvSpPr>
            <a:spLocks noGrp="1"/>
          </p:cNvSpPr>
          <p:nvPr>
            <p:ph type="title"/>
          </p:nvPr>
        </p:nvSpPr>
        <p:spPr/>
        <p:txBody>
          <a:bodyPr/>
          <a:lstStyle/>
          <a:p>
            <a:endParaRPr lang="en-GH"/>
          </a:p>
        </p:txBody>
      </p:sp>
      <p:sp>
        <p:nvSpPr>
          <p:cNvPr id="3" name="Content Placeholder 2">
            <a:extLst>
              <a:ext uri="{FF2B5EF4-FFF2-40B4-BE49-F238E27FC236}">
                <a16:creationId xmlns:a16="http://schemas.microsoft.com/office/drawing/2014/main" id="{3AC54E70-1996-49E2-A616-989AF2E56A6D}"/>
              </a:ext>
            </a:extLst>
          </p:cNvPr>
          <p:cNvSpPr>
            <a:spLocks noGrp="1"/>
          </p:cNvSpPr>
          <p:nvPr>
            <p:ph idx="1"/>
          </p:nvPr>
        </p:nvSpPr>
        <p:spPr>
          <a:xfrm>
            <a:off x="0" y="1600201"/>
            <a:ext cx="12192000" cy="4525963"/>
          </a:xfrm>
        </p:spPr>
        <p:txBody>
          <a:bodyPr/>
          <a:lstStyle/>
          <a:p>
            <a:pPr marL="0" marR="0" lvl="0" indent="0" algn="ctr" defTabSz="914400" rtl="0" eaLnBrk="1" fontAlgn="auto" latinLnBrk="0" hangingPunct="1">
              <a:lnSpc>
                <a:spcPct val="100000"/>
              </a:lnSpc>
              <a:spcBef>
                <a:spcPts val="600"/>
              </a:spcBef>
              <a:spcAft>
                <a:spcPts val="0"/>
              </a:spcAft>
              <a:buClr>
                <a:srgbClr val="CC0033"/>
              </a:buClr>
              <a:buSzTx/>
              <a:buFontTx/>
              <a:buNone/>
              <a:tabLst/>
              <a:defRPr/>
            </a:pPr>
            <a:r>
              <a:rPr kumimoji="0" lang="en-US" sz="45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END OF PRESENTATION</a:t>
            </a:r>
          </a:p>
          <a:p>
            <a:pPr marL="0" marR="0" lvl="0" indent="0" algn="ctr" defTabSz="914400" rtl="0" eaLnBrk="1" fontAlgn="auto" latinLnBrk="0" hangingPunct="1">
              <a:lnSpc>
                <a:spcPct val="100000"/>
              </a:lnSpc>
              <a:spcBef>
                <a:spcPts val="600"/>
              </a:spcBef>
              <a:spcAft>
                <a:spcPts val="0"/>
              </a:spcAft>
              <a:buClr>
                <a:srgbClr val="CC0033"/>
              </a:buClr>
              <a:buSzTx/>
              <a:buFontTx/>
              <a:buNone/>
              <a:tabLst/>
              <a:defRPr/>
            </a:pPr>
            <a:r>
              <a:rPr kumimoji="0" lang="en-US" sz="45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THANK YOU</a:t>
            </a:r>
          </a:p>
          <a:p>
            <a:pPr marL="0" marR="0" lvl="0" indent="0" algn="ctr" defTabSz="914400" rtl="0" eaLnBrk="1" fontAlgn="auto" latinLnBrk="0" hangingPunct="1">
              <a:lnSpc>
                <a:spcPct val="100000"/>
              </a:lnSpc>
              <a:spcBef>
                <a:spcPts val="600"/>
              </a:spcBef>
              <a:spcAft>
                <a:spcPts val="0"/>
              </a:spcAft>
              <a:buClr>
                <a:srgbClr val="CC0033"/>
              </a:buClr>
              <a:buSzTx/>
              <a:buFontTx/>
              <a:buNone/>
              <a:tabLst/>
              <a:defRPr/>
            </a:pPr>
            <a:r>
              <a:rPr kumimoji="0" lang="en-US" sz="4500" b="0"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Questions, Comments, Contributions</a:t>
            </a:r>
          </a:p>
          <a:p>
            <a:pPr marL="0" indent="0" algn="ctr">
              <a:buNone/>
            </a:pPr>
            <a:endParaRPr lang="en-US" dirty="0"/>
          </a:p>
          <a:p>
            <a:pPr marL="0" indent="0" algn="ctr">
              <a:buNone/>
            </a:pPr>
            <a:endParaRPr lang="en-US" dirty="0"/>
          </a:p>
        </p:txBody>
      </p:sp>
      <p:sp>
        <p:nvSpPr>
          <p:cNvPr id="4" name="Footer Placeholder 3">
            <a:extLst>
              <a:ext uri="{FF2B5EF4-FFF2-40B4-BE49-F238E27FC236}">
                <a16:creationId xmlns:a16="http://schemas.microsoft.com/office/drawing/2014/main" id="{5233E7C1-FCA8-4F93-8600-03CECA21AAC0}"/>
              </a:ext>
            </a:extLst>
          </p:cNvPr>
          <p:cNvSpPr>
            <a:spLocks noGrp="1"/>
          </p:cNvSpPr>
          <p:nvPr>
            <p:ph type="ftr" sz="quarter" idx="11"/>
          </p:nvPr>
        </p:nvSpPr>
        <p:spPr/>
        <p:txBody>
          <a:bodyPr/>
          <a:lstStyle/>
          <a:p>
            <a:pPr>
              <a:defRPr/>
            </a:pPr>
            <a:r>
              <a:rPr lang="en-US"/>
              <a:t>Prof. Abdallah Ali-Nakyea, PhD</a:t>
            </a:r>
          </a:p>
        </p:txBody>
      </p:sp>
      <p:sp>
        <p:nvSpPr>
          <p:cNvPr id="5" name="Slide Number Placeholder 4">
            <a:extLst>
              <a:ext uri="{FF2B5EF4-FFF2-40B4-BE49-F238E27FC236}">
                <a16:creationId xmlns:a16="http://schemas.microsoft.com/office/drawing/2014/main" id="{7E340389-E6E4-4426-921B-4FA182A82A3E}"/>
              </a:ext>
            </a:extLst>
          </p:cNvPr>
          <p:cNvSpPr>
            <a:spLocks noGrp="1"/>
          </p:cNvSpPr>
          <p:nvPr>
            <p:ph type="sldNum" sz="quarter" idx="12"/>
          </p:nvPr>
        </p:nvSpPr>
        <p:spPr/>
        <p:txBody>
          <a:bodyPr/>
          <a:lstStyle/>
          <a:p>
            <a:fld id="{669B9FBC-0170-41D4-8FB7-5735A17F9AC8}" type="slidenum">
              <a:rPr lang="en-US" altLang="en-US" smtClean="0"/>
              <a:pPr/>
              <a:t>60</a:t>
            </a:fld>
            <a:endParaRPr lang="en-US" altLang="en-US"/>
          </a:p>
        </p:txBody>
      </p:sp>
      <p:pic>
        <p:nvPicPr>
          <p:cNvPr id="6" name="Picture 3" descr="C:\Users\HP\Desktop\Logo.jpg">
            <a:extLst>
              <a:ext uri="{FF2B5EF4-FFF2-40B4-BE49-F238E27FC236}">
                <a16:creationId xmlns:a16="http://schemas.microsoft.com/office/drawing/2014/main" id="{FD575BDD-88D6-9638-C514-8C771018658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8036" y="4558704"/>
            <a:ext cx="6899564" cy="1947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5132330"/>
      </p:ext>
    </p:extLst>
  </p:cSld>
  <p:clrMapOvr>
    <a:masterClrMapping/>
  </p:clrMapOvr>
  <p:transition>
    <p:wedge/>
  </p:transition>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6027</TotalTime>
  <Words>5769</Words>
  <Application>Microsoft Office PowerPoint</Application>
  <PresentationFormat>Widescreen</PresentationFormat>
  <Paragraphs>504</Paragraphs>
  <Slides>60</Slides>
  <Notes>39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60</vt:i4>
      </vt:variant>
    </vt:vector>
  </HeadingPairs>
  <TitlesOfParts>
    <vt:vector size="70" baseType="lpstr">
      <vt:lpstr>Aptos</vt:lpstr>
      <vt:lpstr>Arial</vt:lpstr>
      <vt:lpstr>Bookman Old Style</vt:lpstr>
      <vt:lpstr>Calibri</vt:lpstr>
      <vt:lpstr>Myriad Pro</vt:lpstr>
      <vt:lpstr>Symbol</vt:lpstr>
      <vt:lpstr>Times</vt:lpstr>
      <vt:lpstr>Times New Roman</vt:lpstr>
      <vt:lpstr>Wingdings</vt:lpstr>
      <vt:lpstr>1_Office Theme</vt:lpstr>
      <vt:lpstr>     EFFECTIVE CORPORATE GOVERNANCE: LEVERAGING THE SIX CAPITALS OF VALUE CREATION ON TUESDAY, JUNE 9, 2026, ONLINE FOR MEMBER BODIES OF ABWA  PROF. ABDALLAH ALI-NAKYEA, PHD (Associate Professor (Tax Law &amp; Policy), University of Ghana School of Law; Director, Ali-Nakyea &amp; Associates PRUC)       </vt:lpstr>
      <vt:lpstr>PROF. ABDALLAH ALI-NAKYEA, PHD PHD (TAX POLICY), FCIT, MIIA, MTP (SA), CA (GH.), LLB (Hons), BL, MPhil (Econs)  ASSOCIATE PROFESSOR (TAX LAW AND Policy),  School of Law, University of Ghana  EXTRAORDINARY LECTURER, AFRICAN TAX INSTITUTE, DEPARTMENT OF ECONOMIC AND MANAGEMENT SCIENCES, UNIVERSITY OF PRETORIA, PRETORIA, SOUTH AFRICA  Director, Ali-Nakyea &amp; Associates PRUC, Accra, Ghana  </vt:lpstr>
      <vt:lpstr>OUTLINE</vt:lpstr>
      <vt:lpstr>INTRODUCTION/BACKGROUND</vt:lpstr>
      <vt:lpstr>INTRODUCTION/BACKGROUND</vt:lpstr>
      <vt:lpstr>INTRODUCTION/BACKGROUND</vt:lpstr>
      <vt:lpstr>INTRODUCTION/BACKGROUND</vt:lpstr>
      <vt:lpstr>INTRODUCTION/BACKGROUND</vt:lpstr>
      <vt:lpstr>INTRODUCTION/BACKGROUND</vt:lpstr>
      <vt:lpstr>INTRODUCTION/BACKGROUND</vt:lpstr>
      <vt:lpstr>IMPORTANCE OF CORPORATE GOVERNANCE </vt:lpstr>
      <vt:lpstr>IMPORTANCE OF CORPORATE GOVERNANCE </vt:lpstr>
      <vt:lpstr>IMPORTANCE OF CORPORATE GOVERNANCE </vt:lpstr>
      <vt:lpstr>IMPORTANCE OF CORPORATE GOVERNANCE </vt:lpstr>
      <vt:lpstr>IMPORTANCE OF CORPORATE GOVERNANCE </vt:lpstr>
      <vt:lpstr>THE CONCEPT OF THE SIX CAPITALS OF VALUE CREATION</vt:lpstr>
      <vt:lpstr>THE CONCEPT OF THE SIX CAPITALS OF VALUE CREATION</vt:lpstr>
      <vt:lpstr>THE CONCEPT OF THE SIX CAPITALS OF VALUE CREATION</vt:lpstr>
      <vt:lpstr>THE CONCEPT OF THE SIX CAPITALS OF VALUE CREATION</vt:lpstr>
      <vt:lpstr>THE SIX CAPITALS OF VALUE CREATION</vt:lpstr>
      <vt:lpstr>THE SIX CAPITALS OF VALUE CREATION</vt:lpstr>
      <vt:lpstr>THE SIX CAPITALS OF VALUE CREATION</vt:lpstr>
      <vt:lpstr>THE SIX CAPITALS OF VALUE CREATION</vt:lpstr>
      <vt:lpstr>FINANCIAL CAPITAL</vt:lpstr>
      <vt:lpstr>FINANCIAL CAPITAL</vt:lpstr>
      <vt:lpstr>MANUFACTURED CAPITAL</vt:lpstr>
      <vt:lpstr>MANUFACTURED CAPITAL</vt:lpstr>
      <vt:lpstr>INTELLECTUAL CAPITAL</vt:lpstr>
      <vt:lpstr>INTELLECTUAL CAPITAL</vt:lpstr>
      <vt:lpstr>HUMAN CAPITAL</vt:lpstr>
      <vt:lpstr>SOCIAL AND RELATIONSHIP CAPITAL</vt:lpstr>
      <vt:lpstr>SOCIAL AND RELATIONSHIP CAPITAL</vt:lpstr>
      <vt:lpstr>NATURAL CAPITAL</vt:lpstr>
      <vt:lpstr>THE EVOLUTION OF CHANGE WITHIN THE SIX CAPITALS</vt:lpstr>
      <vt:lpstr>THE EVOLUTION OF CHANGE WITHIN THE SIX CAPITALS</vt:lpstr>
      <vt:lpstr>THE EVOLUTION OF CHANGE WITHIN THE SIX CAPITALS</vt:lpstr>
      <vt:lpstr>THE EVOLUTION OF CHANGE WITHIN THE SIX CAPITALS</vt:lpstr>
      <vt:lpstr>THE EVOLUTION OF CHANGE WITHIN THE SIX CAPITALS</vt:lpstr>
      <vt:lpstr>THE EVOLUTION OF CHANGE WITHIN THE SIX CAPITALS</vt:lpstr>
      <vt:lpstr>THE EVOLUTION OF CHANGE WITHIN THE SIX CAPITALS</vt:lpstr>
      <vt:lpstr>THE EVOLUTION OF CHANGE WITHIN THE SIX CAPITALS</vt:lpstr>
      <vt:lpstr>THE EVOLUTION OF CHANGE WITHIN THE SIX CAPITALS</vt:lpstr>
      <vt:lpstr>THE EVOLUTION OF CHANGE WITHIN THE SIX CAPITALS</vt:lpstr>
      <vt:lpstr>CROSS-CAPITAL DEVELOPMENTS</vt:lpstr>
      <vt:lpstr>CROSS-CAPITAL DEVELOPMENTS</vt:lpstr>
      <vt:lpstr>CROSS-CAPITAL DEVELOPMENTS</vt:lpstr>
      <vt:lpstr>CROSS-CAPITAL DEVELOPMENTS</vt:lpstr>
      <vt:lpstr>CHALLENGES IN LEVERAGING THE SIX CAPITALS </vt:lpstr>
      <vt:lpstr>CHALLENGES IN LEVERAGING THE SIX CAPITALS </vt:lpstr>
      <vt:lpstr>CHALLENGES IN LEVERAGING THE SIX CAPITALS </vt:lpstr>
      <vt:lpstr>CHALLENGES IN LEVERAGING THE SIX CAPITALS </vt:lpstr>
      <vt:lpstr>CHALLENGES IN LEVERAGING THE SIX CAPITALS </vt:lpstr>
      <vt:lpstr>BEST PRACTICES FOR EFFECTIVE GOVERNANCE (INTERNATIONAL FINANCE CORPORATION, 2009)</vt:lpstr>
      <vt:lpstr>CONCLUSION</vt:lpstr>
      <vt:lpstr>CONCLUSION</vt:lpstr>
      <vt:lpstr>CONCLUSION</vt:lpstr>
      <vt:lpstr>REFERENCES</vt:lpstr>
      <vt:lpstr>REFERENCES</vt:lpstr>
      <vt:lpstr>REFERENCES</vt:lpstr>
      <vt:lpstr>PowerPoint Presentation</vt:lpstr>
    </vt:vector>
  </TitlesOfParts>
  <Company>University Of Ghana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OF THE STUDENTS’SUBSYSTEM OF ITS</dc:title>
  <dc:creator>Vincent Acheampong</dc:creator>
  <cp:lastModifiedBy>Ug Sol</cp:lastModifiedBy>
  <cp:revision>589</cp:revision>
  <dcterms:created xsi:type="dcterms:W3CDTF">2012-05-29T12:11:07Z</dcterms:created>
  <dcterms:modified xsi:type="dcterms:W3CDTF">2026-05-26T00:02:32Z</dcterms:modified>
</cp:coreProperties>
</file>