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81" r:id="rId4"/>
    <p:sldId id="257" r:id="rId5"/>
    <p:sldId id="283" r:id="rId6"/>
    <p:sldId id="284" r:id="rId7"/>
    <p:sldId id="285" r:id="rId8"/>
    <p:sldId id="286" r:id="rId9"/>
    <p:sldId id="259" r:id="rId10"/>
    <p:sldId id="260" r:id="rId11"/>
    <p:sldId id="261" r:id="rId12"/>
    <p:sldId id="262" r:id="rId13"/>
    <p:sldId id="264" r:id="rId14"/>
    <p:sldId id="266" r:id="rId15"/>
    <p:sldId id="267" r:id="rId16"/>
    <p:sldId id="270" r:id="rId17"/>
    <p:sldId id="271" r:id="rId18"/>
    <p:sldId id="272" r:id="rId19"/>
    <p:sldId id="273" r:id="rId20"/>
    <p:sldId id="274" r:id="rId21"/>
    <p:sldId id="275" r:id="rId22"/>
  </p:sldIdLst>
  <p:sldSz cx="18288000" cy="10287000"/>
  <p:notesSz cx="6858000" cy="9144000"/>
  <p:embeddedFontLst>
    <p:embeddedFont>
      <p:font typeface="Agrandir Bold" panose="020B0604020202020204" charset="0"/>
      <p:regular r:id="rId24"/>
      <p:bold r:id="rId25"/>
      <p:italic r:id="rId26"/>
      <p:boldItalic r:id="rId27"/>
    </p:embeddedFont>
    <p:embeddedFont>
      <p:font typeface="HK Grotesk" panose="020B0604020202020204" charset="0"/>
      <p:regular r:id="rId28"/>
    </p:embeddedFont>
    <p:embeddedFont>
      <p:font typeface="HK Grotesk Bold" panose="020B0604020202020204" charset="0"/>
      <p:regular r:id="rId29"/>
      <p:bold r:id="rId30"/>
    </p:embeddedFont>
    <p:embeddedFont>
      <p:font typeface="Quicksand Bold" panose="020B060402020202020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456" autoAdjust="0"/>
    <p:restoredTop sz="64741" autoAdjust="0"/>
  </p:normalViewPr>
  <p:slideViewPr>
    <p:cSldViewPr>
      <p:cViewPr varScale="1">
        <p:scale>
          <a:sx n="42" d="100"/>
          <a:sy n="42" d="100"/>
        </p:scale>
        <p:origin x="1853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A71B41-F5A1-6645-8339-FB1E1AFB7491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90C23-FFFF-8E44-AD53-1F62705D6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09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yjoyonline.com/smart-procurement-using-ai-to-combat-fraud-and-boost-efficiency-in-ghanas-public-spending/?utm_source=chatgpt.com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arxiv.org/abs/2407.08758?utm_source=chatgpt.com" TargetMode="External"/><Relationship Id="rId4" Type="http://schemas.openxmlformats.org/officeDocument/2006/relationships/hyperlink" Target="https://www.researchgate.net/publication/384916060_Digitalization_and_operational_performance_of_the_audit_service_of_Ghana?utm_source=chatgpt.com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90C23-FFFF-8E44-AD53-1F62705D62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91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Sources</a:t>
            </a:r>
          </a:p>
          <a:p>
            <a:r>
              <a:rPr lang="en-US" dirty="0"/>
              <a:t>https://</a:t>
            </a:r>
            <a:r>
              <a:rPr lang="en-US" dirty="0" err="1"/>
              <a:t>financialnewswire.com.au</a:t>
            </a:r>
            <a:r>
              <a:rPr lang="en-US" dirty="0"/>
              <a:t>/accounting/accountants-want-more-ai-but-big-skills-gap-is-hampering-adoption-caw/?</a:t>
            </a:r>
            <a:r>
              <a:rPr lang="en-US" dirty="0" err="1"/>
              <a:t>utm_source</a:t>
            </a:r>
            <a:r>
              <a:rPr lang="en-US" dirty="0"/>
              <a:t>=</a:t>
            </a:r>
            <a:r>
              <a:rPr lang="en-US" dirty="0" err="1"/>
              <a:t>chatgpt.com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www.theaccountant-online.com</a:t>
            </a:r>
            <a:r>
              <a:rPr lang="en-US" dirty="0"/>
              <a:t>/news/chartered-accountants-embracing-ai-upskilling-needed/?</a:t>
            </a:r>
            <a:r>
              <a:rPr lang="en-US" dirty="0" err="1"/>
              <a:t>utm_source</a:t>
            </a:r>
            <a:r>
              <a:rPr lang="en-US" dirty="0"/>
              <a:t>=</a:t>
            </a:r>
            <a:r>
              <a:rPr lang="en-US" dirty="0" err="1"/>
              <a:t>chatgpt.com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www.sciencedirect.com</a:t>
            </a:r>
            <a:r>
              <a:rPr lang="en-US" dirty="0"/>
              <a:t>/science/article/abs/</a:t>
            </a:r>
            <a:r>
              <a:rPr lang="en-US" dirty="0" err="1"/>
              <a:t>pii</a:t>
            </a:r>
            <a:r>
              <a:rPr lang="en-US" dirty="0"/>
              <a:t>/S0040162525001362?utm_source=</a:t>
            </a:r>
            <a:r>
              <a:rPr lang="en-US" dirty="0" err="1"/>
              <a:t>chatgpt.com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wjarr.com</a:t>
            </a:r>
            <a:r>
              <a:rPr lang="en-US" dirty="0"/>
              <a:t>/sites/default/files/WJARR-2023-2721.pdf?utm_source=</a:t>
            </a:r>
            <a:r>
              <a:rPr lang="en-US" dirty="0" err="1"/>
              <a:t>chatgpt.com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www.ais-cpa.com</a:t>
            </a:r>
            <a:r>
              <a:rPr lang="en-US" dirty="0"/>
              <a:t>/important-accounting-statistics/</a:t>
            </a:r>
          </a:p>
          <a:p>
            <a:r>
              <a:rPr lang="en-US" dirty="0"/>
              <a:t>https://</a:t>
            </a:r>
            <a:r>
              <a:rPr lang="en-US" dirty="0" err="1"/>
              <a:t>accountingprofessor.org</a:t>
            </a:r>
            <a:r>
              <a:rPr lang="en-US" dirty="0"/>
              <a:t>/ai-in-accounting-what-students-and-professionals-must-know-for-2025-and-beyond/</a:t>
            </a:r>
          </a:p>
          <a:p>
            <a:r>
              <a:rPr lang="en-US" dirty="0"/>
              <a:t>https://</a:t>
            </a:r>
            <a:r>
              <a:rPr lang="en-US" dirty="0" err="1"/>
              <a:t>www.cpa.com</a:t>
            </a:r>
            <a:r>
              <a:rPr lang="en-US" dirty="0"/>
              <a:t>/sites/</a:t>
            </a:r>
            <a:r>
              <a:rPr lang="en-US" dirty="0" err="1"/>
              <a:t>cpa</a:t>
            </a:r>
            <a:r>
              <a:rPr lang="en-US" dirty="0"/>
              <a:t>/files/2025-06/CPAcom-2025-AI-in-Accounting-Report.pdf</a:t>
            </a:r>
          </a:p>
          <a:p>
            <a:r>
              <a:rPr lang="en-US" dirty="0"/>
              <a:t>https://</a:t>
            </a:r>
            <a:r>
              <a:rPr lang="en-US" dirty="0" err="1"/>
              <a:t>subledger.app</a:t>
            </a:r>
            <a:r>
              <a:rPr lang="en-US" dirty="0"/>
              <a:t>/blog/upskill-for-ai</a:t>
            </a:r>
          </a:p>
          <a:p>
            <a:r>
              <a:rPr lang="en-US" dirty="0"/>
              <a:t>https://</a:t>
            </a:r>
            <a:r>
              <a:rPr lang="en-US" dirty="0" err="1"/>
              <a:t>accountancyrecruit.co.uk</a:t>
            </a:r>
            <a:r>
              <a:rPr lang="en-US" dirty="0"/>
              <a:t>/blog/industry-insights-surveys/which-skills-are-in-demand-for-accountants-in-2025/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90C23-FFFF-8E44-AD53-1F62705D62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76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00206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Sources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u="none" strike="noStrike" dirty="0">
              <a:solidFill>
                <a:srgbClr val="002060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none" strike="noStrike" dirty="0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https://</a:t>
            </a:r>
            <a:r>
              <a:rPr lang="en-US" sz="1200" b="1" u="none" strike="noStrike" dirty="0" err="1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aiworkplace.com</a:t>
            </a:r>
            <a:r>
              <a:rPr lang="en-US" sz="1200" b="1" u="none" strike="noStrike" dirty="0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/finance/how-accounting-firms-are-integrating-ai-into-their-workflows/?</a:t>
            </a:r>
            <a:r>
              <a:rPr lang="en-US" sz="1200" b="1" u="none" strike="noStrike" dirty="0" err="1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utm_source</a:t>
            </a:r>
            <a:r>
              <a:rPr lang="en-US" sz="1200" b="1" u="none" strike="noStrike" dirty="0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=</a:t>
            </a:r>
            <a:r>
              <a:rPr lang="en-US" sz="1200" b="1" u="none" strike="noStrike" dirty="0" err="1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chatgpt.com</a:t>
            </a:r>
            <a:endParaRPr lang="en-US" sz="1200" b="1" u="none" strike="noStrike" dirty="0">
              <a:solidFill>
                <a:srgbClr val="111111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none" strike="noStrike" dirty="0">
                <a:solidFill>
                  <a:srgbClr val="00206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https://</a:t>
            </a:r>
            <a:r>
              <a:rPr lang="en-US" sz="1200" b="1" u="none" strike="noStrike" dirty="0" err="1">
                <a:solidFill>
                  <a:srgbClr val="00206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www.numeric.io</a:t>
            </a:r>
            <a:r>
              <a:rPr lang="en-US" sz="1200" b="1" u="none" strike="noStrike" dirty="0">
                <a:solidFill>
                  <a:srgbClr val="00206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/blog/</a:t>
            </a:r>
            <a:r>
              <a:rPr lang="en-US" sz="1200" b="1" u="none" strike="noStrike" dirty="0" err="1">
                <a:solidFill>
                  <a:srgbClr val="00206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ai-in-accounting?utm_source</a:t>
            </a:r>
            <a:r>
              <a:rPr lang="en-US" sz="1200" b="1" u="none" strike="noStrike" dirty="0">
                <a:solidFill>
                  <a:srgbClr val="00206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=</a:t>
            </a:r>
            <a:r>
              <a:rPr lang="en-US" sz="1200" b="1" u="none" strike="noStrike" dirty="0" err="1">
                <a:solidFill>
                  <a:srgbClr val="00206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chatgpt.com</a:t>
            </a:r>
            <a:endParaRPr lang="en-US" sz="1200" b="1" u="none" strike="noStrike" dirty="0">
              <a:solidFill>
                <a:srgbClr val="002060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none" strike="noStrike" dirty="0">
                <a:solidFill>
                  <a:srgbClr val="00206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https://</a:t>
            </a:r>
            <a:r>
              <a:rPr lang="en-US" sz="1200" b="1" u="none" strike="noStrike" dirty="0" err="1">
                <a:solidFill>
                  <a:srgbClr val="00206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tax.thomsonreuters.com</a:t>
            </a:r>
            <a:r>
              <a:rPr lang="en-US" sz="1200" b="1" u="none" strike="noStrike" dirty="0">
                <a:solidFill>
                  <a:srgbClr val="00206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/blog/how-ai-transformed-the-tax-and-accounting-profession-in-2023/?</a:t>
            </a:r>
            <a:r>
              <a:rPr lang="en-US" sz="1200" b="1" u="none" strike="noStrike" dirty="0" err="1">
                <a:solidFill>
                  <a:srgbClr val="00206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utm_source</a:t>
            </a:r>
            <a:r>
              <a:rPr lang="en-US" sz="1200" b="1" u="none" strike="noStrike" dirty="0">
                <a:solidFill>
                  <a:srgbClr val="00206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=</a:t>
            </a:r>
            <a:r>
              <a:rPr lang="en-US" sz="1200" b="1" u="none" strike="noStrike" dirty="0" err="1">
                <a:solidFill>
                  <a:srgbClr val="00206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chatgpt.com</a:t>
            </a:r>
            <a:endParaRPr lang="en-US" sz="1200" b="1" u="none" strike="noStrike" dirty="0">
              <a:solidFill>
                <a:srgbClr val="002060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none" strike="noStrike" dirty="0">
                <a:solidFill>
                  <a:srgbClr val="00206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https://</a:t>
            </a:r>
            <a:r>
              <a:rPr lang="en-US" sz="1200" b="1" u="none" strike="noStrike" dirty="0" err="1">
                <a:solidFill>
                  <a:srgbClr val="00206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www.thetaxadviser.com</a:t>
            </a:r>
            <a:r>
              <a:rPr lang="en-US" sz="1200" b="1" u="none" strike="noStrike" dirty="0">
                <a:solidFill>
                  <a:srgbClr val="00206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/issues/2023/dec/ai-and-the-importance-of-firm-oversight/?</a:t>
            </a:r>
            <a:r>
              <a:rPr lang="en-US" sz="1200" b="1" u="none" strike="noStrike" dirty="0" err="1">
                <a:solidFill>
                  <a:srgbClr val="00206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utm_source</a:t>
            </a:r>
            <a:r>
              <a:rPr lang="en-US" sz="1200" b="1" u="none" strike="noStrike" dirty="0">
                <a:solidFill>
                  <a:srgbClr val="00206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=</a:t>
            </a:r>
            <a:r>
              <a:rPr lang="en-US" sz="1200" b="1" u="none" strike="noStrike" dirty="0" err="1">
                <a:solidFill>
                  <a:srgbClr val="00206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chatgpt.com</a:t>
            </a:r>
            <a:endParaRPr lang="en-US" sz="1200" b="1" u="none" strike="noStrike" dirty="0">
              <a:solidFill>
                <a:srgbClr val="002060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none" strike="noStrike" dirty="0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https://</a:t>
            </a:r>
            <a:r>
              <a:rPr lang="en-US" sz="1200" b="1" u="none" strike="noStrike" dirty="0" err="1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www.cpa.com</a:t>
            </a:r>
            <a:r>
              <a:rPr lang="en-US" sz="1200" b="1" u="none" strike="noStrike" dirty="0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/sites/</a:t>
            </a:r>
            <a:r>
              <a:rPr lang="en-US" sz="1200" b="1" u="none" strike="noStrike" dirty="0" err="1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cpa</a:t>
            </a:r>
            <a:r>
              <a:rPr lang="en-US" sz="1200" b="1" u="none" strike="noStrike" dirty="0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/files/2025-06/CPAcom-2025-AI-in-Accounting-Report.pdf?utm_source=</a:t>
            </a:r>
            <a:r>
              <a:rPr lang="en-US" sz="1200" b="1" u="none" strike="noStrike" dirty="0" err="1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chatgpt.com</a:t>
            </a:r>
            <a:endParaRPr lang="en-US" sz="1200" b="1" u="none" strike="noStrike" dirty="0">
              <a:solidFill>
                <a:srgbClr val="111111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none" strike="noStrike" dirty="0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https://</a:t>
            </a:r>
            <a:r>
              <a:rPr lang="en-US" sz="1200" b="1" u="none" strike="noStrike" dirty="0" err="1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www.accountingcapital.com</a:t>
            </a:r>
            <a:r>
              <a:rPr lang="en-US" sz="1200" b="1" u="none" strike="noStrike" dirty="0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/accounting/the-future-of-accounting-how-ai-and-automation-are-changing-bookkeeping/?</a:t>
            </a:r>
            <a:r>
              <a:rPr lang="en-US" sz="1200" b="1" u="none" strike="noStrike" dirty="0" err="1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utm_source</a:t>
            </a:r>
            <a:r>
              <a:rPr lang="en-US" sz="1200" b="1" u="none" strike="noStrike" dirty="0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=</a:t>
            </a:r>
            <a:r>
              <a:rPr lang="en-US" sz="1200" b="1" u="none" strike="noStrike" dirty="0" err="1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chatgpt.com</a:t>
            </a:r>
            <a:endParaRPr lang="en-US" sz="1200" b="1" u="none" strike="noStrike" dirty="0">
              <a:solidFill>
                <a:srgbClr val="111111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none" strike="noStrike" dirty="0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https://</a:t>
            </a:r>
            <a:r>
              <a:rPr lang="en-US" sz="1200" b="1" u="none" strike="noStrike" dirty="0" err="1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www.forbes.com</a:t>
            </a:r>
            <a:r>
              <a:rPr lang="en-US" sz="1200" b="1" u="none" strike="noStrike" dirty="0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/councils/</a:t>
            </a:r>
            <a:r>
              <a:rPr lang="en-US" sz="1200" b="1" u="none" strike="noStrike" dirty="0" err="1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forbesbusinesscouncil</a:t>
            </a:r>
            <a:r>
              <a:rPr lang="en-US" sz="1200" b="1" u="none" strike="noStrike" dirty="0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/2023/11/22/unlocking-the-potential-of-ai-for-accounting-firms-and-clients/?</a:t>
            </a:r>
            <a:r>
              <a:rPr lang="en-US" sz="1200" b="1" u="none" strike="noStrike" dirty="0" err="1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utm_source</a:t>
            </a:r>
            <a:r>
              <a:rPr lang="en-US" sz="1200" b="1" u="none" strike="noStrike" dirty="0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=</a:t>
            </a:r>
            <a:r>
              <a:rPr lang="en-US" sz="1200" b="1" u="none" strike="noStrike" dirty="0" err="1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chatgpt.com</a:t>
            </a:r>
            <a:endParaRPr lang="en-US" sz="1200" b="1" u="none" strike="noStrike" dirty="0">
              <a:solidFill>
                <a:srgbClr val="111111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none" strike="noStrike" dirty="0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https://</a:t>
            </a:r>
            <a:r>
              <a:rPr lang="en-US" sz="1200" b="1" u="none" strike="noStrike" dirty="0" err="1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www.icpas.org</a:t>
            </a:r>
            <a:r>
              <a:rPr lang="en-US" sz="1200" b="1" u="none" strike="noStrike" dirty="0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/information/copy-desk/insight/article/digital-exclusive-2023/</a:t>
            </a:r>
            <a:r>
              <a:rPr lang="en-US" sz="1200" b="1" u="none" strike="noStrike" dirty="0" err="1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the-transformative-impact-of-ai-on-accounting?utm_source</a:t>
            </a:r>
            <a:r>
              <a:rPr lang="en-US" sz="1200" b="1" u="none" strike="noStrike" dirty="0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=</a:t>
            </a:r>
            <a:r>
              <a:rPr lang="en-US" sz="1200" b="1" u="none" strike="noStrike" dirty="0" err="1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chatgpt.com</a:t>
            </a:r>
            <a:endParaRPr lang="en-US" sz="1200" b="1" u="none" strike="noStrike" dirty="0">
              <a:solidFill>
                <a:srgbClr val="111111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none" strike="noStrike" dirty="0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https://</a:t>
            </a:r>
            <a:r>
              <a:rPr lang="en-US" sz="1200" b="1" u="none" strike="noStrike" dirty="0" err="1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link.springer.com</a:t>
            </a:r>
            <a:r>
              <a:rPr lang="en-US" sz="1200" b="1" u="none" strike="noStrike" dirty="0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/chapter/10.1007/978-3-031-46177-4_12?utm_source=</a:t>
            </a:r>
            <a:r>
              <a:rPr lang="en-US" sz="1200" b="1" u="none" strike="noStrike" dirty="0" err="1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chatgpt.com</a:t>
            </a:r>
            <a:endParaRPr lang="en-US" sz="1200" b="1" u="none" strike="noStrike" dirty="0">
              <a:solidFill>
                <a:srgbClr val="111111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u="none" dirty="0">
              <a:solidFill>
                <a:srgbClr val="FFFFFF"/>
              </a:solidFill>
              <a:latin typeface="HK Grotesk"/>
              <a:ea typeface="HK Grotesk"/>
              <a:cs typeface="HK Grotesk"/>
              <a:sym typeface="HK Grotes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u="none" dirty="0">
              <a:solidFill>
                <a:srgbClr val="FFFFFF"/>
              </a:solidFill>
              <a:latin typeface="HK Grotesk"/>
              <a:ea typeface="HK Grotesk"/>
              <a:cs typeface="HK Grotesk"/>
              <a:sym typeface="HK Grotes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u="none" strike="noStrike" dirty="0">
              <a:solidFill>
                <a:srgbClr val="111111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u="none" dirty="0">
              <a:solidFill>
                <a:srgbClr val="FFFFFF"/>
              </a:solidFill>
              <a:latin typeface="HK Grotesk"/>
              <a:ea typeface="HK Grotesk"/>
              <a:cs typeface="HK Grotesk"/>
              <a:sym typeface="HK Grotes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u="none" strike="noStrike" dirty="0">
              <a:solidFill>
                <a:srgbClr val="111111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90C23-FFFF-8E44-AD53-1F62705D62D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90C23-FFFF-8E44-AD53-1F62705D62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95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90C23-FFFF-8E44-AD53-1F62705D62D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25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accountingforeveryone.com</a:t>
            </a:r>
            <a:r>
              <a:rPr lang="en-US" dirty="0"/>
              <a:t>/adapting-to-change-how-accountants-can-thrive-in-an-ai-driven-industry/?</a:t>
            </a:r>
            <a:r>
              <a:rPr lang="en-US" dirty="0" err="1"/>
              <a:t>utm_source</a:t>
            </a:r>
            <a:r>
              <a:rPr lang="en-US" dirty="0"/>
              <a:t>=</a:t>
            </a:r>
            <a:r>
              <a:rPr lang="en-US" dirty="0" err="1"/>
              <a:t>chatgpt.com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mitsloan.mit.edu</a:t>
            </a:r>
            <a:r>
              <a:rPr lang="en-US" dirty="0"/>
              <a:t>/ideas-made-to-matter/how-generative-ai-can-make-accountants-more-productive?utm_source=</a:t>
            </a:r>
            <a:r>
              <a:rPr lang="en-US" dirty="0" err="1"/>
              <a:t>chatgpt.com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smallbiztrends.com</a:t>
            </a:r>
            <a:r>
              <a:rPr lang="en-US" dirty="0"/>
              <a:t>/accountants-embrace-ai-anticipate-strategic-advisory-boom-amid-challenges/?</a:t>
            </a:r>
            <a:r>
              <a:rPr lang="en-US" dirty="0" err="1"/>
              <a:t>utm_source</a:t>
            </a:r>
            <a:r>
              <a:rPr lang="en-US" dirty="0"/>
              <a:t>=</a:t>
            </a:r>
            <a:r>
              <a:rPr lang="en-US" dirty="0" err="1"/>
              <a:t>chatgpt.com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www.morningstar.com</a:t>
            </a:r>
            <a:r>
              <a:rPr lang="en-US" dirty="0"/>
              <a:t>/news/business-wire/20250730613391/accountants-embrace-ai-and-strategic-advisory-services-to-fuel-growth-yet-continue-to-face-tech-and-talent-barriers-according-to-2025-intuit-quickbooks-survey?utm_source=</a:t>
            </a:r>
            <a:r>
              <a:rPr lang="en-US" dirty="0" err="1"/>
              <a:t>chatgpt.com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www.glasscubes.co.uk</a:t>
            </a:r>
            <a:r>
              <a:rPr lang="en-US" dirty="0"/>
              <a:t>/7-best-ai-for-accountants-to-streamline-client-engagement/?</a:t>
            </a:r>
            <a:r>
              <a:rPr lang="en-US" dirty="0" err="1"/>
              <a:t>utm_source</a:t>
            </a:r>
            <a:r>
              <a:rPr lang="en-US" dirty="0"/>
              <a:t>=</a:t>
            </a:r>
            <a:r>
              <a:rPr lang="en-US" dirty="0" err="1"/>
              <a:t>chatgpt.com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report.woodard.com</a:t>
            </a:r>
            <a:r>
              <a:rPr lang="en-US" dirty="0"/>
              <a:t>/articles/how-accountants-can-use-ai-to-serve-clients-better-twwr-oaiwr-ocewr?utm_source=</a:t>
            </a:r>
            <a:r>
              <a:rPr lang="en-US" dirty="0" err="1"/>
              <a:t>chatgpt.com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www.accountancyage.com</a:t>
            </a:r>
            <a:r>
              <a:rPr lang="en-US" dirty="0"/>
              <a:t>/2024/06/10/accountants-using-ai/?</a:t>
            </a:r>
            <a:r>
              <a:rPr lang="en-US" dirty="0" err="1"/>
              <a:t>utm_source</a:t>
            </a:r>
            <a:r>
              <a:rPr lang="en-US" dirty="0"/>
              <a:t>=</a:t>
            </a:r>
            <a:r>
              <a:rPr lang="en-US" dirty="0" err="1"/>
              <a:t>chatgpt.com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www.forbes.com</a:t>
            </a:r>
            <a:r>
              <a:rPr lang="en-US" dirty="0"/>
              <a:t>/sites/</a:t>
            </a:r>
            <a:r>
              <a:rPr lang="en-US" dirty="0" err="1"/>
              <a:t>neilsahota</a:t>
            </a:r>
            <a:r>
              <a:rPr lang="en-US" dirty="0"/>
              <a:t>/2024/04/22/the-dawn-of-a-new-era-ais-revolutionary-role-in-accounting/?</a:t>
            </a:r>
            <a:r>
              <a:rPr lang="en-US" dirty="0" err="1"/>
              <a:t>utm_source</a:t>
            </a:r>
            <a:r>
              <a:rPr lang="en-US" dirty="0"/>
              <a:t>=</a:t>
            </a:r>
            <a:r>
              <a:rPr lang="en-US" dirty="0" err="1"/>
              <a:t>chatgpt.com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90C23-FFFF-8E44-AD53-1F62705D62D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2673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www.accountingcapital.com</a:t>
            </a:r>
            <a:r>
              <a:rPr lang="en-US" dirty="0"/>
              <a:t>/accounting/the-future-of-accounting-how-ai-and-automation-are-changing-bookkeeping/?</a:t>
            </a:r>
            <a:r>
              <a:rPr lang="en-US" dirty="0" err="1"/>
              <a:t>utm_source</a:t>
            </a:r>
            <a:r>
              <a:rPr lang="en-US" dirty="0"/>
              <a:t>=</a:t>
            </a:r>
            <a:r>
              <a:rPr lang="en-US" dirty="0" err="1"/>
              <a:t>chatgpt.com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bmoandco.com</a:t>
            </a:r>
            <a:r>
              <a:rPr lang="en-US" dirty="0"/>
              <a:t>/resources/the-future-of-accounting%3A-how-automation-and-ai-are-reshaping-financial-services?utm_source=</a:t>
            </a:r>
            <a:r>
              <a:rPr lang="en-US" dirty="0" err="1"/>
              <a:t>chatgpt.com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news.stanford.edu</a:t>
            </a:r>
            <a:r>
              <a:rPr lang="en-US" dirty="0"/>
              <a:t>/stories/2025/06/</a:t>
            </a:r>
            <a:r>
              <a:rPr lang="en-US" dirty="0" err="1"/>
              <a:t>ai-accounting-bookkeeping-benefits-jobs?utm_source</a:t>
            </a:r>
            <a:r>
              <a:rPr lang="en-US" dirty="0"/>
              <a:t>=</a:t>
            </a:r>
            <a:r>
              <a:rPr lang="en-US" dirty="0" err="1"/>
              <a:t>chatgpt.com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techxplore.com</a:t>
            </a:r>
            <a:r>
              <a:rPr lang="en-US" dirty="0"/>
              <a:t>/news/2025-07-ai-accounting-efficiency-jobs.html?utm_source=</a:t>
            </a:r>
            <a:r>
              <a:rPr lang="en-US" dirty="0" err="1"/>
              <a:t>chatgpt.com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mitsloan.mit.edu</a:t>
            </a:r>
            <a:r>
              <a:rPr lang="en-US" dirty="0"/>
              <a:t>/ideas-made-to-matter/how-generative-ai-can-make-accountants-more-productive?utm_source=</a:t>
            </a:r>
            <a:r>
              <a:rPr lang="en-US" dirty="0" err="1"/>
              <a:t>chatgpt.com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www.cpa.com</a:t>
            </a:r>
            <a:r>
              <a:rPr lang="en-US" dirty="0"/>
              <a:t>/sites/</a:t>
            </a:r>
            <a:r>
              <a:rPr lang="en-US" dirty="0" err="1"/>
              <a:t>cpa</a:t>
            </a:r>
            <a:r>
              <a:rPr lang="en-US" dirty="0"/>
              <a:t>/files/2025-06/CPAcom-2025-AI-in-Accounting-Report.pdf?utm_source=</a:t>
            </a:r>
            <a:r>
              <a:rPr lang="en-US" dirty="0" err="1"/>
              <a:t>chatgpt.com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www.cpapracticeadvisor.com</a:t>
            </a:r>
            <a:r>
              <a:rPr lang="en-US" dirty="0"/>
              <a:t>/2025/04/03/ai-in-accounting-moving-beyond-adoption-to-enhance-client-outcomes/158495/?</a:t>
            </a:r>
            <a:r>
              <a:rPr lang="en-US" dirty="0" err="1"/>
              <a:t>utm_source</a:t>
            </a:r>
            <a:r>
              <a:rPr lang="en-US" dirty="0"/>
              <a:t>=</a:t>
            </a:r>
            <a:r>
              <a:rPr lang="en-US" dirty="0" err="1"/>
              <a:t>chatgpt.com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www.prnewswire.com</a:t>
            </a:r>
            <a:r>
              <a:rPr lang="en-US" dirty="0"/>
              <a:t>/news-releases/study-69-percent-of-accountants-said-ai-has-a-positive-impact-on-the-profession-302008419.html?utm_source=</a:t>
            </a:r>
            <a:r>
              <a:rPr lang="en-US" dirty="0" err="1"/>
              <a:t>chatgpt.com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serviceorca.com</a:t>
            </a:r>
            <a:r>
              <a:rPr lang="en-US" dirty="0"/>
              <a:t>/article/the-integration-of-ai-in-modern-accounting-programs-transforming-financial-management?utm_source=</a:t>
            </a:r>
            <a:r>
              <a:rPr lang="en-US" dirty="0" err="1"/>
              <a:t>chatgpt.com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www.cfobrew.com</a:t>
            </a:r>
            <a:r>
              <a:rPr lang="en-US" dirty="0"/>
              <a:t>/stories/2025/06/13/public-accounting-leaders-lay-out-process-for-ai-integration?utm_source=</a:t>
            </a:r>
            <a:r>
              <a:rPr lang="en-US" dirty="0" err="1"/>
              <a:t>chatgpt.com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90C23-FFFF-8E44-AD53-1F62705D62D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49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90C23-FFFF-8E44-AD53-1F62705D62D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98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90C23-FFFF-8E44-AD53-1F62705D62D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889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90C23-FFFF-8E44-AD53-1F62705D62D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03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u="none" dirty="0">
              <a:solidFill>
                <a:srgbClr val="FFFFFF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u="none" dirty="0">
              <a:solidFill>
                <a:srgbClr val="FFFFFF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u="none" dirty="0">
              <a:solidFill>
                <a:srgbClr val="FFFFFF"/>
              </a:solidFill>
              <a:latin typeface="HK Grotesk"/>
              <a:ea typeface="HK Grotesk"/>
              <a:cs typeface="HK Grotesk"/>
              <a:sym typeface="HK Grotes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u="none" dirty="0">
              <a:solidFill>
                <a:srgbClr val="FFFFFF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u="none" dirty="0">
              <a:solidFill>
                <a:srgbClr val="FFFFFF"/>
              </a:solidFill>
              <a:latin typeface="HK Grotesk"/>
              <a:ea typeface="HK Grotesk"/>
              <a:cs typeface="HK Grotesk"/>
              <a:sym typeface="HK Grotes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u="none" dirty="0">
              <a:solidFill>
                <a:srgbClr val="FFFFFF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rgbClr val="FFFFFF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90C23-FFFF-8E44-AD53-1F62705D62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74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90C23-FFFF-8E44-AD53-1F62705D62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71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Sources </a:t>
            </a:r>
          </a:p>
          <a:p>
            <a:r>
              <a:rPr lang="en-US" dirty="0"/>
              <a:t>https://</a:t>
            </a:r>
            <a:r>
              <a:rPr lang="en-US" dirty="0" err="1"/>
              <a:t>www.businessinsider.com</a:t>
            </a:r>
            <a:r>
              <a:rPr lang="en-US" dirty="0"/>
              <a:t>/ai-leaders-pwc-mastercard-accenture-ikea-tech-adoption-growth-strategy-2025-5</a:t>
            </a:r>
          </a:p>
          <a:p>
            <a:r>
              <a:rPr lang="en-US" dirty="0"/>
              <a:t>https://</a:t>
            </a:r>
            <a:r>
              <a:rPr lang="en-US" dirty="0" err="1"/>
              <a:t>ff.co</a:t>
            </a:r>
            <a:r>
              <a:rPr lang="en-US" dirty="0"/>
              <a:t>/ai-statistics-trends-global-market/</a:t>
            </a:r>
          </a:p>
          <a:p>
            <a:r>
              <a:rPr lang="en-US" dirty="0"/>
              <a:t>https://</a:t>
            </a:r>
            <a:r>
              <a:rPr lang="en-US" dirty="0" err="1"/>
              <a:t>www.allaboutai.com</a:t>
            </a:r>
            <a:r>
              <a:rPr lang="en-US" dirty="0"/>
              <a:t>/resources/ai-statistics/global-ai-adoption/</a:t>
            </a:r>
          </a:p>
          <a:p>
            <a:r>
              <a:rPr lang="en-US" dirty="0"/>
              <a:t>https://</a:t>
            </a:r>
            <a:r>
              <a:rPr lang="en-US" dirty="0" err="1"/>
              <a:t>nypost.com</a:t>
            </a:r>
            <a:r>
              <a:rPr lang="en-US" dirty="0"/>
              <a:t>/2025/07/15/tech/most-believe-ai-helps-small-businesses-compete-with-larger-firms/</a:t>
            </a:r>
          </a:p>
          <a:p>
            <a:r>
              <a:rPr lang="en-US" dirty="0"/>
              <a:t>https://</a:t>
            </a:r>
            <a:r>
              <a:rPr lang="en-US" dirty="0" err="1"/>
              <a:t>www.demandsage.com</a:t>
            </a:r>
            <a:r>
              <a:rPr lang="en-US" dirty="0"/>
              <a:t>/artificial-intelligence-statistics/</a:t>
            </a:r>
          </a:p>
          <a:p>
            <a:r>
              <a:rPr lang="en-US" dirty="0"/>
              <a:t>https://</a:t>
            </a:r>
            <a:r>
              <a:rPr lang="en-US" dirty="0" err="1"/>
              <a:t>www.techradar.com</a:t>
            </a:r>
            <a:r>
              <a:rPr lang="en-US" dirty="0"/>
              <a:t>/pro/tackling-ai-sprawl-in-the-modern-enterprise</a:t>
            </a:r>
          </a:p>
          <a:p>
            <a:r>
              <a:rPr lang="en-US" dirty="0"/>
              <a:t>https://</a:t>
            </a:r>
            <a:r>
              <a:rPr lang="en-US" dirty="0" err="1"/>
              <a:t>www.mckinsey.com</a:t>
            </a:r>
            <a:r>
              <a:rPr lang="en-US" dirty="0"/>
              <a:t>/capabilities/operations/our-insights/the-next-frontier-of-customer-engagement-ai-enabled-customer-service?utm_source=</a:t>
            </a:r>
            <a:r>
              <a:rPr lang="en-US" dirty="0" err="1"/>
              <a:t>chatgpt.com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www.mncpa.org</a:t>
            </a:r>
            <a:r>
              <a:rPr lang="en-US" dirty="0"/>
              <a:t>/resources/publications/footnote/august-september-2025/the-impact-of-ai-in-accounting-uses-and-automation/?</a:t>
            </a:r>
            <a:r>
              <a:rPr lang="en-US" dirty="0" err="1"/>
              <a:t>utm_source</a:t>
            </a:r>
            <a:r>
              <a:rPr lang="en-US" dirty="0"/>
              <a:t>=</a:t>
            </a:r>
            <a:r>
              <a:rPr lang="en-US" dirty="0" err="1"/>
              <a:t>chatgpt.com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www.accountancyage.com</a:t>
            </a:r>
            <a:r>
              <a:rPr lang="en-US" dirty="0"/>
              <a:t>/2024/06/10/accountants-using-ai/?</a:t>
            </a:r>
            <a:r>
              <a:rPr lang="en-US" dirty="0" err="1"/>
              <a:t>utm_source</a:t>
            </a:r>
            <a:r>
              <a:rPr lang="en-US" dirty="0"/>
              <a:t>=</a:t>
            </a:r>
            <a:r>
              <a:rPr lang="en-US" dirty="0" err="1"/>
              <a:t>chatgpt.com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www.digitalwebkit.com</a:t>
            </a:r>
            <a:r>
              <a:rPr lang="en-US" dirty="0"/>
              <a:t>/blogs/blog/1317885-navigating-client-expectations--</a:t>
            </a:r>
            <a:r>
              <a:rPr lang="en-US" dirty="0" err="1"/>
              <a:t>ai-driven-strategies-for-service-based-businesses?utm_source</a:t>
            </a:r>
            <a:r>
              <a:rPr lang="en-US" dirty="0"/>
              <a:t>=</a:t>
            </a:r>
            <a:r>
              <a:rPr lang="en-US" dirty="0" err="1"/>
              <a:t>chatgpt.com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90C23-FFFF-8E44-AD53-1F62705D62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229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Case Study 1: Sources: https://</a:t>
            </a:r>
            <a:r>
              <a:rPr lang="en-US" dirty="0" err="1"/>
              <a:t>kpmg.com</a:t>
            </a:r>
            <a:r>
              <a:rPr lang="en-US" dirty="0"/>
              <a:t>/us/</a:t>
            </a:r>
            <a:r>
              <a:rPr lang="en-US" dirty="0" err="1"/>
              <a:t>en</a:t>
            </a:r>
            <a:r>
              <a:rPr lang="en-US" dirty="0"/>
              <a:t>/media/news/kpmg-ai-integration-clara-2024.html? </a:t>
            </a:r>
          </a:p>
          <a:p>
            <a:r>
              <a:rPr lang="en-US" dirty="0"/>
              <a:t>	             https://</a:t>
            </a:r>
            <a:r>
              <a:rPr lang="en-US" dirty="0" err="1"/>
              <a:t>www.ft.com</a:t>
            </a:r>
            <a:r>
              <a:rPr lang="en-US" dirty="0"/>
              <a:t>/content/bd9c415f-cab5-4ae1-8bf2-a17c57f9b5db?</a:t>
            </a:r>
          </a:p>
          <a:p>
            <a:r>
              <a:rPr lang="en-US" dirty="0"/>
              <a:t>	             https://</a:t>
            </a:r>
            <a:r>
              <a:rPr lang="en-US" dirty="0" err="1"/>
              <a:t>www.techmonitor.ai</a:t>
            </a:r>
            <a:r>
              <a:rPr lang="en-US" dirty="0"/>
              <a:t>/digital-economy/ai-and-automation/</a:t>
            </a:r>
            <a:r>
              <a:rPr lang="en-US" dirty="0" err="1"/>
              <a:t>accountancy-ai-big-four-ey?utm_source</a:t>
            </a:r>
            <a:r>
              <a:rPr lang="en-US" dirty="0"/>
              <a:t>=</a:t>
            </a:r>
            <a:r>
              <a:rPr lang="en-US" dirty="0" err="1"/>
              <a:t>chatgpt.com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 in Accounting: 11 Benefits, Implementation Strategies, and Future Impact [2025]: https://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www.accountingedu.org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/exploring-the-benefits-of-ai-in-accounting/?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utm_source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chatgpt.com</a:t>
            </a:r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Case Study 2: Source: 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www.myjoyonline.com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/smart-procurement-using-ai-to-combat-fraud-and-boost-efficiency-in-ghanas-public-spending/?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utm_source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chatgpt.com#google_vignette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b="1" dirty="0"/>
              <a:t>West Africa–Relevant Examples</a:t>
            </a:r>
          </a:p>
          <a:p>
            <a:r>
              <a:rPr lang="en-US" b="1" dirty="0"/>
              <a:t>AI in Ghana public procurement anomaly detection</a:t>
            </a:r>
            <a:r>
              <a:rPr lang="en-US" dirty="0"/>
              <a:t>: AI flagging unusual pricing, collusion, etc., boosting efficiency in public-sector spending. </a:t>
            </a:r>
            <a:r>
              <a:rPr lang="en-US" dirty="0">
                <a:hlinkClick r:id="rId3"/>
              </a:rPr>
              <a:t>MyJoyOnline</a:t>
            </a:r>
            <a:endParaRPr lang="en-US" dirty="0"/>
          </a:p>
          <a:p>
            <a:r>
              <a:rPr lang="en-US" b="1" dirty="0"/>
              <a:t>Digitalization improvements in the Audit Service of Ghana</a:t>
            </a:r>
            <a:r>
              <a:rPr lang="en-US" dirty="0"/>
              <a:t>: Data analytics improved audit discrepancy detection by ~40%, and audit turnaround times reduced by ~30%. </a:t>
            </a:r>
            <a:r>
              <a:rPr lang="en-US" dirty="0">
                <a:hlinkClick r:id="rId4"/>
              </a:rPr>
              <a:t>Dataprojectng.com+15researchgate.net+15audit.gov.gh+15</a:t>
            </a:r>
            <a:endParaRPr lang="en-US" dirty="0"/>
          </a:p>
          <a:p>
            <a:r>
              <a:rPr lang="en-US" b="1" dirty="0"/>
              <a:t>AI in Nigerian banking fraud detection</a:t>
            </a:r>
            <a:r>
              <a:rPr lang="en-US" dirty="0"/>
              <a:t>: Banks are using AI for predictive analytics, anomaly detection, and reducing fraud exposure. </a:t>
            </a:r>
            <a:r>
              <a:rPr lang="en-US" dirty="0">
                <a:hlinkClick r:id="rId5"/>
              </a:rPr>
              <a:t>arxiv.org+1</a:t>
            </a:r>
            <a:endParaRPr lang="en-US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Ethics, Governance &amp; Future Skills</a:t>
            </a:r>
          </a:p>
          <a:p>
            <a:r>
              <a:rPr lang="en-US" b="1" dirty="0"/>
              <a:t>Concerns around algorithmic bias, transparency, and governance in AI auditing</a:t>
            </a:r>
            <a:r>
              <a:rPr lang="en-US" dirty="0"/>
              <a:t>: Highlighted in recent industry reports. Financial Times</a:t>
            </a:r>
          </a:p>
          <a:p>
            <a:r>
              <a:rPr lang="en-US" b="1" dirty="0"/>
              <a:t>PwC shifting junior accountant training toward oversight of AI systems</a:t>
            </a:r>
            <a:r>
              <a:rPr lang="en-US" dirty="0"/>
              <a:t>: Reflects evolving roles and skills emphasis in audit.  Source: Business Insider: https://</a:t>
            </a:r>
            <a:r>
              <a:rPr lang="en-US" dirty="0" err="1"/>
              <a:t>www.businessinsider.com</a:t>
            </a:r>
            <a:r>
              <a:rPr lang="en-US" dirty="0"/>
              <a:t>/pwc-ai-training-changing-the-job-accountants-jenn-kosar-2025-8?utm_source=</a:t>
            </a:r>
            <a:r>
              <a:rPr lang="en-US" dirty="0" err="1"/>
              <a:t>chatgpt.com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90C23-FFFF-8E44-AD53-1F62705D62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03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90C23-FFFF-8E44-AD53-1F62705D62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69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90C23-FFFF-8E44-AD53-1F62705D62D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39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Sources</a:t>
            </a:r>
          </a:p>
          <a:p>
            <a:r>
              <a:rPr lang="en-US" dirty="0"/>
              <a:t>https://</a:t>
            </a:r>
            <a:r>
              <a:rPr lang="en-US" dirty="0" err="1"/>
              <a:t>insights.trustarc.com</a:t>
            </a:r>
            <a:r>
              <a:rPr lang="en-US" dirty="0"/>
              <a:t>/2025-global-privacy-benchmarks-report/?</a:t>
            </a:r>
            <a:r>
              <a:rPr lang="en-US" dirty="0" err="1"/>
              <a:t>utm_source</a:t>
            </a:r>
            <a:r>
              <a:rPr lang="en-US" dirty="0"/>
              <a:t>=</a:t>
            </a:r>
            <a:r>
              <a:rPr lang="en-US" dirty="0" err="1"/>
              <a:t>chatgpt.com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www.forbes.com</a:t>
            </a:r>
            <a:r>
              <a:rPr lang="en-US" dirty="0"/>
              <a:t>/councils/</a:t>
            </a:r>
            <a:r>
              <a:rPr lang="en-US" dirty="0" err="1"/>
              <a:t>forbestechcouncil</a:t>
            </a:r>
            <a:r>
              <a:rPr lang="en-US" dirty="0"/>
              <a:t>/2025/06/17/closing-the-ai-skills-gap-a-strategic-blueprint/?</a:t>
            </a:r>
            <a:r>
              <a:rPr lang="en-US" dirty="0" err="1"/>
              <a:t>utm_source</a:t>
            </a:r>
            <a:r>
              <a:rPr lang="en-US" dirty="0"/>
              <a:t>=</a:t>
            </a:r>
            <a:r>
              <a:rPr lang="en-US" dirty="0" err="1"/>
              <a:t>chatgpt.com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softwareoasis.com</a:t>
            </a:r>
            <a:r>
              <a:rPr lang="en-US" dirty="0"/>
              <a:t>/skills-gap-in-entry-level-accounting/?</a:t>
            </a:r>
            <a:r>
              <a:rPr lang="en-US" dirty="0" err="1"/>
              <a:t>utm_source</a:t>
            </a:r>
            <a:r>
              <a:rPr lang="en-US" dirty="0"/>
              <a:t>=</a:t>
            </a:r>
            <a:r>
              <a:rPr lang="en-US" dirty="0" err="1"/>
              <a:t>chatgpt.com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usercentrics.com</a:t>
            </a:r>
            <a:r>
              <a:rPr lang="en-US" dirty="0"/>
              <a:t>/guides/data-privacy/data-privacy-statistics/?</a:t>
            </a:r>
            <a:r>
              <a:rPr lang="en-US" dirty="0" err="1"/>
              <a:t>utm_source</a:t>
            </a:r>
            <a:r>
              <a:rPr lang="en-US" dirty="0"/>
              <a:t>=</a:t>
            </a:r>
            <a:r>
              <a:rPr lang="en-US" dirty="0" err="1"/>
              <a:t>chatgpt.com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www.toolify.ai</a:t>
            </a:r>
            <a:r>
              <a:rPr lang="en-US" dirty="0"/>
              <a:t>/ai-news/ai-impact-on-accounting-systems-enhancing-accuracy-efficiency-3630949</a:t>
            </a:r>
          </a:p>
          <a:p>
            <a:r>
              <a:rPr lang="en-US" dirty="0"/>
              <a:t>https://</a:t>
            </a:r>
            <a:r>
              <a:rPr lang="en-US" dirty="0" err="1"/>
              <a:t>www.cpa.com</a:t>
            </a:r>
            <a:r>
              <a:rPr lang="en-US" dirty="0"/>
              <a:t>/sites/</a:t>
            </a:r>
            <a:r>
              <a:rPr lang="en-US" dirty="0" err="1"/>
              <a:t>cpa</a:t>
            </a:r>
            <a:r>
              <a:rPr lang="en-US" dirty="0"/>
              <a:t>/files/2025-06/CPAcom-2025-AI-in-Accounting-Report.pdf</a:t>
            </a:r>
          </a:p>
          <a:p>
            <a:r>
              <a:rPr lang="en-US" dirty="0"/>
              <a:t>https://</a:t>
            </a:r>
            <a:r>
              <a:rPr lang="en-US" dirty="0" err="1"/>
              <a:t>www.businessinsider.com</a:t>
            </a:r>
            <a:r>
              <a:rPr lang="en-US" dirty="0"/>
              <a:t>/ey-consulting-accounting-less-boring-ai-2025-6?utm_source=</a:t>
            </a:r>
            <a:r>
              <a:rPr lang="en-US" dirty="0" err="1"/>
              <a:t>chatgpt.com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virtuecpas.com</a:t>
            </a:r>
            <a:r>
              <a:rPr lang="en-US" dirty="0"/>
              <a:t>/ai-in-accounting/?</a:t>
            </a:r>
            <a:r>
              <a:rPr lang="en-US" dirty="0" err="1"/>
              <a:t>utm_source</a:t>
            </a:r>
            <a:r>
              <a:rPr lang="en-US" dirty="0"/>
              <a:t>=</a:t>
            </a:r>
            <a:r>
              <a:rPr lang="en-US" dirty="0" err="1"/>
              <a:t>chatgpt.com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www.ft.com</a:t>
            </a:r>
            <a:r>
              <a:rPr lang="en-US" dirty="0"/>
              <a:t>/content/bd9c415f-cab5-4ae1-8bf2-a17c57f9b5db?utm_source=</a:t>
            </a:r>
            <a:r>
              <a:rPr lang="en-US" dirty="0" err="1"/>
              <a:t>chatgpt.com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www.cpapracticeadvisor.com</a:t>
            </a:r>
            <a:r>
              <a:rPr lang="en-US" dirty="0"/>
              <a:t>/2025/01/14/7-pain-points-ai-could-solve-for-accounting-and-finance-teams/154446/?</a:t>
            </a:r>
            <a:r>
              <a:rPr lang="en-US" dirty="0" err="1"/>
              <a:t>utm_source</a:t>
            </a:r>
            <a:r>
              <a:rPr lang="en-US" dirty="0"/>
              <a:t>=</a:t>
            </a:r>
            <a:r>
              <a:rPr lang="en-US" dirty="0" err="1"/>
              <a:t>chatgpt.com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90C23-FFFF-8E44-AD53-1F62705D62D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39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 adoption is no longer a niche experiment, it’s becoming a standard business capability across industries.</a:t>
            </a:r>
          </a:p>
          <a:p>
            <a:endParaRPr lang="en-US" dirty="0"/>
          </a:p>
          <a:p>
            <a:r>
              <a:rPr lang="en-US" b="1" dirty="0"/>
              <a:t>Overall, AI Adoption Trends:</a:t>
            </a:r>
          </a:p>
          <a:p>
            <a:r>
              <a:rPr lang="en-US" dirty="0"/>
              <a:t>We’re seeing steady, year-over-year growth in AI investment and implementation, with both large enterprises and smaller firms finding practical use cases.</a:t>
            </a:r>
          </a:p>
          <a:p>
            <a:r>
              <a:rPr lang="en-US" dirty="0"/>
              <a:t>The drivers? Competitive pressure, efficiency gains, and the push for better decision-making through data.</a:t>
            </a:r>
          </a:p>
          <a:p>
            <a:endParaRPr lang="en-US" dirty="0"/>
          </a:p>
          <a:p>
            <a:r>
              <a:rPr lang="en-US" b="1" dirty="0"/>
              <a:t>General Growth Across Sectors:</a:t>
            </a:r>
          </a:p>
          <a:p>
            <a:r>
              <a:rPr lang="en-US" dirty="0"/>
              <a:t>Healthcare is using AI for diagnostics and patient analytics, finance for fraud detection and portfolio management, and manufacturing for predictive maintenance.</a:t>
            </a:r>
          </a:p>
          <a:p>
            <a:r>
              <a:rPr lang="en-US" dirty="0"/>
              <a:t>Even sectors traditionally slower to adopt tech, like legal and government—are beginning to explore AI to improve workflows.</a:t>
            </a:r>
          </a:p>
          <a:p>
            <a:endParaRPr lang="en-US" dirty="0"/>
          </a:p>
          <a:p>
            <a:r>
              <a:rPr lang="en-US" b="1" dirty="0"/>
              <a:t>AI Adoption by Sector:</a:t>
            </a:r>
          </a:p>
          <a:p>
            <a:r>
              <a:rPr lang="en-US" dirty="0"/>
              <a:t>While tech companies were early adopters, other industries are catching up fast. For example, retail is using AI for personalized recommendations, and agriculture is leveraging it for precision farming.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Key Industries Embracing AI Rapidly:</a:t>
            </a:r>
          </a:p>
          <a:p>
            <a:r>
              <a:rPr lang="en-US" dirty="0"/>
              <a:t>Financial services, healthcare, and professional services are leading the charge, partly because they deal with high volumes of data and see immediate ROI.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Sources</a:t>
            </a:r>
          </a:p>
          <a:p>
            <a:r>
              <a:rPr lang="en-US" dirty="0"/>
              <a:t>https://</a:t>
            </a:r>
            <a:r>
              <a:rPr lang="en-US" dirty="0" err="1"/>
              <a:t>www.byteplus.com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/topic/516553?title=ai-adoption-statistics-2025-all-figures-and-facts&amp;utm_source=</a:t>
            </a:r>
            <a:r>
              <a:rPr lang="en-US" dirty="0" err="1"/>
              <a:t>chatgpt.com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www.accountingtoday.com</a:t>
            </a:r>
            <a:r>
              <a:rPr lang="en-US" dirty="0"/>
              <a:t>/opinion/a-strategic-guide-to-gen-ai-adoption-in-corporate-finance-and-accounting?utm_source=</a:t>
            </a:r>
            <a:r>
              <a:rPr lang="en-US" dirty="0" err="1"/>
              <a:t>chatgpt.com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www.businesswire.com</a:t>
            </a:r>
            <a:r>
              <a:rPr lang="en-US" dirty="0"/>
              <a:t>/news/home/20250618827966/</a:t>
            </a:r>
            <a:r>
              <a:rPr lang="en-US" dirty="0" err="1"/>
              <a:t>en</a:t>
            </a:r>
            <a:r>
              <a:rPr lang="en-US" dirty="0"/>
              <a:t>/Artificial-Intelligence-AI-Market-Industry-Trends-and-Global-Forecasts-2025-2035-AI-Adoption-Accelerates-Across-Sectors-as-Investments-Surge-Amid-Rising-Demand-for-Automation-and-AGI-Development---</a:t>
            </a:r>
            <a:r>
              <a:rPr lang="en-US" dirty="0" err="1"/>
              <a:t>ResearchAndMarkets.com?utm_source</a:t>
            </a:r>
            <a:r>
              <a:rPr lang="en-US" dirty="0"/>
              <a:t>=</a:t>
            </a:r>
            <a:r>
              <a:rPr lang="en-US" dirty="0" err="1"/>
              <a:t>chatgpt.com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www.macrosoftinc.com</a:t>
            </a:r>
            <a:r>
              <a:rPr lang="en-US" dirty="0"/>
              <a:t>/ai-industry-survey-report-2025/?</a:t>
            </a:r>
            <a:r>
              <a:rPr lang="en-US" dirty="0" err="1"/>
              <a:t>utm_source</a:t>
            </a:r>
            <a:r>
              <a:rPr lang="en-US" dirty="0"/>
              <a:t>=</a:t>
            </a:r>
            <a:r>
              <a:rPr lang="en-US" dirty="0" err="1"/>
              <a:t>chatgpt.com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www.novusasi.com</a:t>
            </a:r>
            <a:r>
              <a:rPr lang="en-US" dirty="0"/>
              <a:t>/blog/mid-2025-snapshot-ai-adoption-by-industry?utm_source=</a:t>
            </a:r>
            <a:r>
              <a:rPr lang="en-US" dirty="0" err="1"/>
              <a:t>chatgpt.com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www.forbes.com</a:t>
            </a:r>
            <a:r>
              <a:rPr lang="en-US" dirty="0"/>
              <a:t>/sites/</a:t>
            </a:r>
            <a:r>
              <a:rPr lang="en-US" dirty="0" err="1"/>
              <a:t>bernardmarr</a:t>
            </a:r>
            <a:r>
              <a:rPr lang="en-US" dirty="0"/>
              <a:t>/2025/06/03/mind-blowing-ai-statistics-everyone-must-know-about-now-in-2025/?</a:t>
            </a:r>
            <a:r>
              <a:rPr lang="en-US" dirty="0" err="1"/>
              <a:t>utm_source</a:t>
            </a:r>
            <a:r>
              <a:rPr lang="en-US" dirty="0"/>
              <a:t>=</a:t>
            </a:r>
            <a:r>
              <a:rPr lang="en-US" dirty="0" err="1"/>
              <a:t>chatgpt.com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hginsights.com</a:t>
            </a:r>
            <a:r>
              <a:rPr lang="en-US" dirty="0"/>
              <a:t>/blog/</a:t>
            </a:r>
            <a:r>
              <a:rPr lang="en-US" dirty="0" err="1"/>
              <a:t>ai-readiness-report-top-industries-and-companies?utm_source</a:t>
            </a:r>
            <a:r>
              <a:rPr lang="en-US" dirty="0"/>
              <a:t>=</a:t>
            </a:r>
            <a:r>
              <a:rPr lang="en-US" dirty="0" err="1"/>
              <a:t>chatgpt.com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90C23-FFFF-8E44-AD53-1F62705D62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211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2.jpe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3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11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9.png"/><Relationship Id="rId7" Type="http://schemas.openxmlformats.org/officeDocument/2006/relationships/image" Target="../media/image10.png"/><Relationship Id="rId12" Type="http://schemas.openxmlformats.org/officeDocument/2006/relationships/image" Target="../media/image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8.png"/><Relationship Id="rId5" Type="http://schemas.openxmlformats.org/officeDocument/2006/relationships/image" Target="../media/image21.png"/><Relationship Id="rId10" Type="http://schemas.openxmlformats.org/officeDocument/2006/relationships/image" Target="../media/image24.svg"/><Relationship Id="rId4" Type="http://schemas.openxmlformats.org/officeDocument/2006/relationships/image" Target="../media/image20.sv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9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40854" y="0"/>
            <a:ext cx="5184420" cy="10287000"/>
            <a:chOff x="0" y="0"/>
            <a:chExt cx="136544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65444" cy="2709333"/>
            </a:xfrm>
            <a:custGeom>
              <a:avLst/>
              <a:gdLst/>
              <a:ahLst/>
              <a:cxnLst/>
              <a:rect l="l" t="t" r="r" b="b"/>
              <a:pathLst>
                <a:path w="1365444" h="2709333">
                  <a:moveTo>
                    <a:pt x="0" y="0"/>
                  </a:moveTo>
                  <a:lnTo>
                    <a:pt x="1365444" y="0"/>
                  </a:lnTo>
                  <a:lnTo>
                    <a:pt x="136544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34494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65444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4652211" flipV="1">
            <a:off x="13647676" y="-3000284"/>
            <a:ext cx="8718317" cy="7133168"/>
          </a:xfrm>
          <a:custGeom>
            <a:avLst/>
            <a:gdLst/>
            <a:ahLst/>
            <a:cxnLst/>
            <a:rect l="l" t="t" r="r" b="b"/>
            <a:pathLst>
              <a:path w="8718317" h="7133168">
                <a:moveTo>
                  <a:pt x="0" y="7133168"/>
                </a:moveTo>
                <a:lnTo>
                  <a:pt x="8718317" y="7133168"/>
                </a:lnTo>
                <a:lnTo>
                  <a:pt x="8718317" y="0"/>
                </a:lnTo>
                <a:lnTo>
                  <a:pt x="0" y="0"/>
                </a:lnTo>
                <a:lnTo>
                  <a:pt x="0" y="713316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4630619">
            <a:off x="12889085" y="6498793"/>
            <a:ext cx="6703666" cy="6400975"/>
          </a:xfrm>
          <a:custGeom>
            <a:avLst/>
            <a:gdLst/>
            <a:ahLst/>
            <a:cxnLst/>
            <a:rect l="l" t="t" r="r" b="b"/>
            <a:pathLst>
              <a:path w="6703666" h="6400975">
                <a:moveTo>
                  <a:pt x="0" y="0"/>
                </a:moveTo>
                <a:lnTo>
                  <a:pt x="6703667" y="0"/>
                </a:lnTo>
                <a:lnTo>
                  <a:pt x="6703667" y="6400974"/>
                </a:lnTo>
                <a:lnTo>
                  <a:pt x="0" y="64009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67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576121">
            <a:off x="16111958" y="3923286"/>
            <a:ext cx="6370216" cy="4386243"/>
          </a:xfrm>
          <a:custGeom>
            <a:avLst/>
            <a:gdLst/>
            <a:ahLst/>
            <a:cxnLst/>
            <a:rect l="l" t="t" r="r" b="b"/>
            <a:pathLst>
              <a:path w="6370216" h="4386243">
                <a:moveTo>
                  <a:pt x="0" y="0"/>
                </a:moveTo>
                <a:lnTo>
                  <a:pt x="6370216" y="0"/>
                </a:lnTo>
                <a:lnTo>
                  <a:pt x="6370216" y="4386243"/>
                </a:lnTo>
                <a:lnTo>
                  <a:pt x="0" y="43862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2965" r="-3714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54739" y="1629253"/>
            <a:ext cx="21398371" cy="7735179"/>
            <a:chOff x="-1298615" y="2129668"/>
            <a:chExt cx="28531161" cy="10313570"/>
          </a:xfrm>
        </p:grpSpPr>
        <p:sp>
          <p:nvSpPr>
            <p:cNvPr id="9" name="TextBox 9"/>
            <p:cNvSpPr txBox="1"/>
            <p:nvPr/>
          </p:nvSpPr>
          <p:spPr>
            <a:xfrm>
              <a:off x="-1298615" y="2129668"/>
              <a:ext cx="17898881" cy="24622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/>
              <a:r>
                <a:rPr lang="en-US" sz="60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HK Grotesk Bold"/>
                  <a:cs typeface="Times New Roman" panose="02020603050405020304" pitchFamily="18" charset="0"/>
                  <a:sym typeface="HK Grotesk Bold"/>
                </a:rPr>
                <a:t>The Accounting Profession and Artificial Intelligence: Leveraging  Its  Potential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420646"/>
              <a:ext cx="14621041" cy="8077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9"/>
                </a:lnSpc>
              </a:pPr>
              <a:endParaRPr lang="en-US" sz="3499" dirty="0">
                <a:solidFill>
                  <a:srgbClr val="FFFFFF"/>
                </a:solidFill>
                <a:latin typeface="HK Grotesk"/>
                <a:ea typeface="HK Grotesk"/>
                <a:cs typeface="HK Grotesk"/>
                <a:sym typeface="HK Grotesk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611505" y="11722699"/>
              <a:ext cx="14621041" cy="7205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79"/>
                </a:lnSpc>
                <a:spcBef>
                  <a:spcPct val="0"/>
                </a:spcBef>
              </a:pPr>
              <a:r>
                <a:rPr lang="en-US" sz="2799" b="1" spc="92" dirty="0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August  2025</a:t>
              </a:r>
            </a:p>
          </p:txBody>
        </p:sp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id="{E376F5AE-840C-C2CE-AD6B-486232E27C92}"/>
                </a:ext>
              </a:extLst>
            </p:cNvPr>
            <p:cNvSpPr txBox="1"/>
            <p:nvPr/>
          </p:nvSpPr>
          <p:spPr>
            <a:xfrm>
              <a:off x="-1219072" y="7298840"/>
              <a:ext cx="15594340" cy="16454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4899"/>
                </a:lnSpc>
              </a:pPr>
              <a:r>
                <a:rPr lang="en-US" sz="3600" dirty="0">
                  <a:solidFill>
                    <a:schemeClr val="bg1"/>
                  </a:solidFill>
                </a:rPr>
                <a:t>From Automation to Audit Integrity—AI’s Impact on Accounting</a:t>
              </a:r>
              <a:endParaRPr lang="en-US" sz="3499" dirty="0">
                <a:solidFill>
                  <a:schemeClr val="bg1"/>
                </a:solidFill>
                <a:latin typeface="HK Grotesk"/>
                <a:ea typeface="HK Grotesk"/>
                <a:cs typeface="HK Grotesk"/>
                <a:sym typeface="HK Grotesk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1994480" y="4953576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7" y="0"/>
                </a:lnTo>
                <a:lnTo>
                  <a:pt x="2149397" y="1223202"/>
                </a:lnTo>
                <a:lnTo>
                  <a:pt x="0" y="1223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120698" y="-194503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8" y="0"/>
                </a:lnTo>
                <a:lnTo>
                  <a:pt x="2149398" y="1223203"/>
                </a:lnTo>
                <a:lnTo>
                  <a:pt x="0" y="12232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968275" y="9978872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8" y="0"/>
                </a:lnTo>
                <a:lnTo>
                  <a:pt x="2149398" y="1223203"/>
                </a:lnTo>
                <a:lnTo>
                  <a:pt x="0" y="12232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955137" y="146602"/>
            <a:ext cx="4014274" cy="39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99"/>
              </a:lnSpc>
            </a:pPr>
            <a:r>
              <a:rPr lang="en-US" sz="2199" b="1" spc="81" dirty="0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FUTURE ACCOUNTANTS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291624" y="7483006"/>
            <a:ext cx="7353302" cy="2349482"/>
            <a:chOff x="-660400" y="-104775"/>
            <a:chExt cx="9804403" cy="3132645"/>
          </a:xfrm>
        </p:grpSpPr>
        <p:sp>
          <p:nvSpPr>
            <p:cNvPr id="20" name="TextBox 20"/>
            <p:cNvSpPr txBox="1"/>
            <p:nvPr/>
          </p:nvSpPr>
          <p:spPr>
            <a:xfrm>
              <a:off x="-660400" y="2335543"/>
              <a:ext cx="8890000" cy="6923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4199"/>
                </a:lnSpc>
              </a:pPr>
              <a:r>
                <a:rPr lang="en-US" sz="2999" u="none" dirty="0">
                  <a:solidFill>
                    <a:srgbClr val="FFFFFF"/>
                  </a:solidFill>
                  <a:latin typeface="HK Grotesk"/>
                  <a:ea typeface="HK Grotesk"/>
                  <a:cs typeface="HK Grotesk"/>
                  <a:sym typeface="HK Grotesk"/>
                </a:rPr>
                <a:t>Jacob Ideji, MBA – Cisco Systems Inc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04775"/>
              <a:ext cx="4927896" cy="7205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79"/>
                </a:lnSpc>
                <a:spcBef>
                  <a:spcPct val="0"/>
                </a:spcBef>
              </a:pPr>
              <a:endParaRPr lang="en-US" sz="2799" b="1" u="none" dirty="0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endParaRPr>
            </a:p>
          </p:txBody>
        </p:sp>
        <p:sp>
          <p:nvSpPr>
            <p:cNvPr id="22" name="TextBox 20">
              <a:extLst>
                <a:ext uri="{FF2B5EF4-FFF2-40B4-BE49-F238E27FC236}">
                  <a16:creationId xmlns:a16="http://schemas.microsoft.com/office/drawing/2014/main" id="{8CA5AAE0-2D0D-DE4E-2C98-851B04A016CF}"/>
                </a:ext>
              </a:extLst>
            </p:cNvPr>
            <p:cNvSpPr txBox="1"/>
            <p:nvPr/>
          </p:nvSpPr>
          <p:spPr>
            <a:xfrm>
              <a:off x="-660400" y="1446982"/>
              <a:ext cx="9804403" cy="6923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4199"/>
                </a:lnSpc>
              </a:pPr>
              <a:r>
                <a:rPr lang="en-US" sz="2999" u="none" dirty="0">
                  <a:solidFill>
                    <a:srgbClr val="FFFFFF"/>
                  </a:solidFill>
                  <a:latin typeface="HK Grotesk"/>
                  <a:ea typeface="HK Grotesk"/>
                  <a:cs typeface="HK Grotesk"/>
                  <a:sym typeface="HK Grotesk"/>
                </a:rPr>
                <a:t>Austin </a:t>
              </a:r>
              <a:r>
                <a:rPr lang="en-US" sz="2999" u="none" dirty="0" err="1">
                  <a:solidFill>
                    <a:srgbClr val="FFFFFF"/>
                  </a:solidFill>
                  <a:latin typeface="HK Grotesk"/>
                  <a:ea typeface="HK Grotesk"/>
                  <a:cs typeface="HK Grotesk"/>
                  <a:sym typeface="HK Grotesk"/>
                </a:rPr>
                <a:t>Weedor</a:t>
              </a:r>
              <a:r>
                <a:rPr lang="en-US" sz="2999" u="none" dirty="0">
                  <a:solidFill>
                    <a:srgbClr val="FFFFFF"/>
                  </a:solidFill>
                  <a:latin typeface="HK Grotesk"/>
                  <a:ea typeface="HK Grotesk"/>
                  <a:cs typeface="HK Grotesk"/>
                  <a:sym typeface="HK Grotesk"/>
                </a:rPr>
                <a:t>, MSc -  JPMorgan Chase 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2762835" flipV="1">
            <a:off x="15897325" y="7293924"/>
            <a:ext cx="7316407" cy="5986151"/>
          </a:xfrm>
          <a:custGeom>
            <a:avLst/>
            <a:gdLst/>
            <a:ahLst/>
            <a:cxnLst/>
            <a:rect l="l" t="t" r="r" b="b"/>
            <a:pathLst>
              <a:path w="7316407" h="5986151">
                <a:moveTo>
                  <a:pt x="0" y="5986150"/>
                </a:moveTo>
                <a:lnTo>
                  <a:pt x="7316407" y="5986150"/>
                </a:lnTo>
                <a:lnTo>
                  <a:pt x="7316407" y="0"/>
                </a:lnTo>
                <a:lnTo>
                  <a:pt x="0" y="0"/>
                </a:lnTo>
                <a:lnTo>
                  <a:pt x="0" y="598615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446170" y="8180089"/>
            <a:ext cx="6106659" cy="1142458"/>
            <a:chOff x="0" y="0"/>
            <a:chExt cx="8142213" cy="1523277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8142213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40"/>
                </a:lnSpc>
                <a:spcBef>
                  <a:spcPct val="0"/>
                </a:spcBef>
              </a:pPr>
              <a:r>
                <a:rPr lang="en-US" sz="3200" b="1" dirty="0">
                  <a:solidFill>
                    <a:srgbClr val="111111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AI Adoption by Sector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44580"/>
              <a:ext cx="8142213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39"/>
                </a:lnSpc>
              </a:pPr>
              <a:r>
                <a:rPr lang="en-US" sz="2599" b="1" dirty="0">
                  <a:solidFill>
                    <a:srgbClr val="111111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Key industries embracing AI rapidly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5663" y="9488416"/>
            <a:ext cx="18288000" cy="763001"/>
            <a:chOff x="0" y="0"/>
            <a:chExt cx="4816593" cy="2009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200955"/>
            </a:xfrm>
            <a:custGeom>
              <a:avLst/>
              <a:gdLst/>
              <a:ahLst/>
              <a:cxnLst/>
              <a:rect l="l" t="t" r="r" b="b"/>
              <a:pathLst>
                <a:path w="4816592" h="200955">
                  <a:moveTo>
                    <a:pt x="0" y="0"/>
                  </a:moveTo>
                  <a:lnTo>
                    <a:pt x="4816592" y="0"/>
                  </a:lnTo>
                  <a:lnTo>
                    <a:pt x="4816592" y="200955"/>
                  </a:lnTo>
                  <a:lnTo>
                    <a:pt x="0" y="200955"/>
                  </a:lnTo>
                  <a:close/>
                </a:path>
              </a:pathLst>
            </a:custGeom>
            <a:solidFill>
              <a:srgbClr val="0419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2390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2762835" flipV="1">
            <a:off x="-4756068" y="-4047068"/>
            <a:ext cx="7316407" cy="5986151"/>
          </a:xfrm>
          <a:custGeom>
            <a:avLst/>
            <a:gdLst/>
            <a:ahLst/>
            <a:cxnLst/>
            <a:rect l="l" t="t" r="r" b="b"/>
            <a:pathLst>
              <a:path w="7316407" h="5986151">
                <a:moveTo>
                  <a:pt x="0" y="5986150"/>
                </a:moveTo>
                <a:lnTo>
                  <a:pt x="7316407" y="5986150"/>
                </a:lnTo>
                <a:lnTo>
                  <a:pt x="7316407" y="0"/>
                </a:lnTo>
                <a:lnTo>
                  <a:pt x="0" y="0"/>
                </a:lnTo>
                <a:lnTo>
                  <a:pt x="0" y="598615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762882" y="8123298"/>
            <a:ext cx="6106659" cy="1142458"/>
            <a:chOff x="0" y="0"/>
            <a:chExt cx="8142213" cy="1523277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9525"/>
              <a:ext cx="8142213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40"/>
                </a:lnSpc>
                <a:spcBef>
                  <a:spcPct val="0"/>
                </a:spcBef>
              </a:pPr>
              <a:r>
                <a:rPr lang="en-US" sz="3200" b="1" dirty="0">
                  <a:solidFill>
                    <a:srgbClr val="111111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Overall, AI Adoption Trends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944580"/>
              <a:ext cx="8142213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39"/>
                </a:lnSpc>
              </a:pPr>
              <a:r>
                <a:rPr lang="en-US" sz="2599" b="1" dirty="0">
                  <a:solidFill>
                    <a:srgbClr val="111111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General growth across various sectors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7282135" y="0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7" y="0"/>
                </a:lnTo>
                <a:lnTo>
                  <a:pt x="2149397" y="1223203"/>
                </a:lnTo>
                <a:lnTo>
                  <a:pt x="0" y="12232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1097863" y="9063797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8" y="0"/>
                </a:lnTo>
                <a:lnTo>
                  <a:pt x="2149398" y="1223203"/>
                </a:lnTo>
                <a:lnTo>
                  <a:pt x="0" y="12232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7711E6-8727-FA84-6C5F-703868289C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63" y="2769935"/>
            <a:ext cx="8674544" cy="46489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36D61C-6288-BE0C-2F9A-5807D765C7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82200" y="2718635"/>
            <a:ext cx="7772400" cy="50691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F42F91-6E60-08B3-D22B-6E107BBC5C34}"/>
              </a:ext>
            </a:extLst>
          </p:cNvPr>
          <p:cNvSpPr txBox="1"/>
          <p:nvPr/>
        </p:nvSpPr>
        <p:spPr>
          <a:xfrm>
            <a:off x="2926400" y="1146670"/>
            <a:ext cx="150252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Becomes a Core Business Capability.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2762835" flipV="1">
            <a:off x="15970779" y="7623399"/>
            <a:ext cx="7316407" cy="5986151"/>
          </a:xfrm>
          <a:custGeom>
            <a:avLst/>
            <a:gdLst/>
            <a:ahLst/>
            <a:cxnLst/>
            <a:rect l="l" t="t" r="r" b="b"/>
            <a:pathLst>
              <a:path w="7316407" h="5986151">
                <a:moveTo>
                  <a:pt x="0" y="5986150"/>
                </a:moveTo>
                <a:lnTo>
                  <a:pt x="7316407" y="5986150"/>
                </a:lnTo>
                <a:lnTo>
                  <a:pt x="7316407" y="0"/>
                </a:lnTo>
                <a:lnTo>
                  <a:pt x="0" y="0"/>
                </a:lnTo>
                <a:lnTo>
                  <a:pt x="0" y="598615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1147767" y="7600290"/>
            <a:ext cx="6106659" cy="1142458"/>
            <a:chOff x="0" y="0"/>
            <a:chExt cx="8142213" cy="1523277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8142213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40"/>
                </a:lnSpc>
                <a:spcBef>
                  <a:spcPct val="0"/>
                </a:spcBef>
              </a:pPr>
              <a:r>
                <a:rPr lang="en-US" sz="3200" b="1" dirty="0">
                  <a:solidFill>
                    <a:srgbClr val="111111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Skills Shift Overview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44580"/>
              <a:ext cx="8142213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39"/>
                </a:lnSpc>
              </a:pPr>
              <a:r>
                <a:rPr lang="en-US" sz="2599" b="1" dirty="0">
                  <a:solidFill>
                    <a:srgbClr val="111111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Focus on emerging skills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523999"/>
            <a:ext cx="18288000" cy="763001"/>
            <a:chOff x="0" y="0"/>
            <a:chExt cx="4816593" cy="2009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200955"/>
            </a:xfrm>
            <a:custGeom>
              <a:avLst/>
              <a:gdLst/>
              <a:ahLst/>
              <a:cxnLst/>
              <a:rect l="l" t="t" r="r" b="b"/>
              <a:pathLst>
                <a:path w="4816592" h="200955">
                  <a:moveTo>
                    <a:pt x="0" y="0"/>
                  </a:moveTo>
                  <a:lnTo>
                    <a:pt x="4816592" y="0"/>
                  </a:lnTo>
                  <a:lnTo>
                    <a:pt x="4816592" y="200955"/>
                  </a:lnTo>
                  <a:lnTo>
                    <a:pt x="0" y="200955"/>
                  </a:lnTo>
                  <a:close/>
                </a:path>
              </a:pathLst>
            </a:custGeom>
            <a:solidFill>
              <a:srgbClr val="0419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2390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2762835" flipV="1">
            <a:off x="-5060420" y="-3912919"/>
            <a:ext cx="7316407" cy="5986151"/>
          </a:xfrm>
          <a:custGeom>
            <a:avLst/>
            <a:gdLst/>
            <a:ahLst/>
            <a:cxnLst/>
            <a:rect l="l" t="t" r="r" b="b"/>
            <a:pathLst>
              <a:path w="7316407" h="5986151">
                <a:moveTo>
                  <a:pt x="0" y="5986150"/>
                </a:moveTo>
                <a:lnTo>
                  <a:pt x="7316407" y="5986150"/>
                </a:lnTo>
                <a:lnTo>
                  <a:pt x="7316407" y="0"/>
                </a:lnTo>
                <a:lnTo>
                  <a:pt x="0" y="0"/>
                </a:lnTo>
                <a:lnTo>
                  <a:pt x="0" y="598615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3" name="Group 13"/>
          <p:cNvGrpSpPr/>
          <p:nvPr/>
        </p:nvGrpSpPr>
        <p:grpSpPr>
          <a:xfrm>
            <a:off x="1828800" y="7721472"/>
            <a:ext cx="6106659" cy="1149602"/>
            <a:chOff x="0" y="-9525"/>
            <a:chExt cx="8142213" cy="1532802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9525"/>
              <a:ext cx="8142213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40"/>
                </a:lnSpc>
                <a:spcBef>
                  <a:spcPct val="0"/>
                </a:spcBef>
              </a:pPr>
              <a:r>
                <a:rPr lang="en-US" sz="3200" b="1" dirty="0">
                  <a:solidFill>
                    <a:srgbClr val="111111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Skills Before AI Integration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944580"/>
              <a:ext cx="8142213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39"/>
                </a:lnSpc>
              </a:pPr>
              <a:r>
                <a:rPr lang="en-US" sz="2599" b="1" dirty="0">
                  <a:solidFill>
                    <a:srgbClr val="111111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Traditional skills dominate the landscape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7282135" y="0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7" y="0"/>
                </a:lnTo>
                <a:lnTo>
                  <a:pt x="2149397" y="1223203"/>
                </a:lnTo>
                <a:lnTo>
                  <a:pt x="0" y="12232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1097863" y="9063797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8" y="0"/>
                </a:lnTo>
                <a:lnTo>
                  <a:pt x="2149398" y="1223203"/>
                </a:lnTo>
                <a:lnTo>
                  <a:pt x="0" y="12232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6A5F7A2-F1B6-F4D7-DEF8-80C5B854C7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871360"/>
            <a:ext cx="8906496" cy="49832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35AEF0B-6F85-8294-C49D-6FE8A90778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3085" y="2856568"/>
            <a:ext cx="8574426" cy="46252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2638C6-3B68-70B5-E633-09BE47F427A2}"/>
              </a:ext>
            </a:extLst>
          </p:cNvPr>
          <p:cNvSpPr txBox="1"/>
          <p:nvPr/>
        </p:nvSpPr>
        <p:spPr>
          <a:xfrm>
            <a:off x="2031744" y="742428"/>
            <a:ext cx="152226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Evolving with AI: Where We’ve Been and Where We’re Going.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9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82" y="5890697"/>
            <a:ext cx="18293482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flipV="1">
            <a:off x="3143539" y="6313678"/>
            <a:ext cx="0" cy="913618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flipV="1">
            <a:off x="7000253" y="6313678"/>
            <a:ext cx="0" cy="913618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flipV="1">
            <a:off x="10856968" y="6313678"/>
            <a:ext cx="0" cy="913618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V="1">
            <a:off x="14713682" y="6313678"/>
            <a:ext cx="0" cy="913618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-45999" y="621254"/>
            <a:ext cx="18293482" cy="3800073"/>
            <a:chOff x="0" y="0"/>
            <a:chExt cx="4818036" cy="100084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8037" cy="1000842"/>
            </a:xfrm>
            <a:custGeom>
              <a:avLst/>
              <a:gdLst/>
              <a:ahLst/>
              <a:cxnLst/>
              <a:rect l="l" t="t" r="r" b="b"/>
              <a:pathLst>
                <a:path w="4818037" h="1000842">
                  <a:moveTo>
                    <a:pt x="0" y="0"/>
                  </a:moveTo>
                  <a:lnTo>
                    <a:pt x="4818037" y="0"/>
                  </a:lnTo>
                  <a:lnTo>
                    <a:pt x="4818037" y="1000842"/>
                  </a:lnTo>
                  <a:lnTo>
                    <a:pt x="0" y="10008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818036" cy="1038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37568" y="7579721"/>
            <a:ext cx="3211941" cy="116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4"/>
              </a:lnSpc>
            </a:pPr>
            <a:r>
              <a:rPr lang="en-US" sz="2231" u="none" dirty="0">
                <a:solidFill>
                  <a:srgbClr val="FFFFFF"/>
                </a:solidFill>
                <a:latin typeface="HK Grotesk"/>
                <a:ea typeface="HK Grotesk"/>
                <a:cs typeface="HK Grotesk"/>
                <a:sym typeface="HK Grotesk"/>
              </a:rPr>
              <a:t>Accountants begin integrating AI tools into workflows.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28700" y="1028700"/>
            <a:ext cx="15290952" cy="1860302"/>
            <a:chOff x="0" y="0"/>
            <a:chExt cx="20387937" cy="2480403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9525"/>
              <a:ext cx="20387937" cy="1635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600"/>
                </a:lnSpc>
              </a:pPr>
              <a:r>
                <a:rPr lang="en-US" sz="8000" b="1" dirty="0">
                  <a:solidFill>
                    <a:srgbClr val="002060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AI Adoption Timeline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804128"/>
              <a:ext cx="20387937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</a:pPr>
              <a:r>
                <a:rPr lang="en-US" sz="3000" u="none" dirty="0">
                  <a:solidFill>
                    <a:srgbClr val="111111"/>
                  </a:solidFill>
                  <a:latin typeface="HK Grotesk"/>
                  <a:ea typeface="HK Grotesk"/>
                  <a:cs typeface="HK Grotesk"/>
                  <a:sym typeface="HK Grotesk"/>
                </a:rPr>
                <a:t>Key milestones shaping the future of accounting professionals.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394283" y="7579721"/>
            <a:ext cx="3211941" cy="116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4"/>
              </a:lnSpc>
            </a:pPr>
            <a:r>
              <a:rPr lang="en-US" sz="2231" u="none" dirty="0">
                <a:solidFill>
                  <a:srgbClr val="FFFFFF"/>
                </a:solidFill>
                <a:latin typeface="HK Grotesk"/>
                <a:ea typeface="HK Grotesk"/>
                <a:cs typeface="HK Grotesk"/>
                <a:sym typeface="HK Grotesk"/>
              </a:rPr>
              <a:t>AI-enhanced decision-making becomes standard practice for firms.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250997" y="7579721"/>
            <a:ext cx="3211941" cy="116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4"/>
              </a:lnSpc>
            </a:pPr>
            <a:r>
              <a:rPr lang="en-US" sz="2231" u="none" dirty="0">
                <a:solidFill>
                  <a:srgbClr val="FFFFFF"/>
                </a:solidFill>
                <a:latin typeface="HK Grotesk"/>
                <a:ea typeface="HK Grotesk"/>
                <a:cs typeface="HK Grotesk"/>
                <a:sym typeface="HK Grotesk"/>
              </a:rPr>
              <a:t>Implementation of AI ethics guidelines and best practices.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107711" y="7579721"/>
            <a:ext cx="3211941" cy="116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4"/>
              </a:lnSpc>
            </a:pPr>
            <a:r>
              <a:rPr lang="en-US" sz="2231" u="none" dirty="0">
                <a:solidFill>
                  <a:srgbClr val="FFFFFF"/>
                </a:solidFill>
                <a:latin typeface="HK Grotesk"/>
                <a:ea typeface="HK Grotesk"/>
                <a:cs typeface="HK Grotesk"/>
                <a:sym typeface="HK Grotesk"/>
              </a:rPr>
              <a:t>Transformation of client relationships through AI-powered insights.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537568" y="5452459"/>
            <a:ext cx="3211941" cy="840843"/>
            <a:chOff x="0" y="0"/>
            <a:chExt cx="4282588" cy="1121124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4282588" cy="1121124"/>
              <a:chOff x="0" y="0"/>
              <a:chExt cx="845943" cy="22145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45943" cy="221457"/>
              </a:xfrm>
              <a:custGeom>
                <a:avLst/>
                <a:gdLst/>
                <a:ahLst/>
                <a:cxnLst/>
                <a:rect l="l" t="t" r="r" b="b"/>
                <a:pathLst>
                  <a:path w="845943" h="221457">
                    <a:moveTo>
                      <a:pt x="0" y="0"/>
                    </a:moveTo>
                    <a:lnTo>
                      <a:pt x="845943" y="0"/>
                    </a:lnTo>
                    <a:lnTo>
                      <a:pt x="845943" y="221457"/>
                    </a:lnTo>
                    <a:lnTo>
                      <a:pt x="0" y="22145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76200"/>
                <a:ext cx="845943" cy="2976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599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212481" y="270535"/>
              <a:ext cx="3857625" cy="492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124"/>
                </a:lnSpc>
                <a:spcBef>
                  <a:spcPct val="0"/>
                </a:spcBef>
              </a:pPr>
              <a:r>
                <a:rPr lang="en-US" sz="2231" b="1" u="none" strike="noStrike" dirty="0">
                  <a:solidFill>
                    <a:srgbClr val="111111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2022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394283" y="5452459"/>
            <a:ext cx="3211941" cy="840843"/>
            <a:chOff x="0" y="0"/>
            <a:chExt cx="4282588" cy="1121124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4282588" cy="1121124"/>
              <a:chOff x="0" y="0"/>
              <a:chExt cx="845943" cy="221457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45943" cy="221457"/>
              </a:xfrm>
              <a:custGeom>
                <a:avLst/>
                <a:gdLst/>
                <a:ahLst/>
                <a:cxnLst/>
                <a:rect l="l" t="t" r="r" b="b"/>
                <a:pathLst>
                  <a:path w="845943" h="221457">
                    <a:moveTo>
                      <a:pt x="0" y="0"/>
                    </a:moveTo>
                    <a:lnTo>
                      <a:pt x="845943" y="0"/>
                    </a:lnTo>
                    <a:lnTo>
                      <a:pt x="845943" y="221457"/>
                    </a:lnTo>
                    <a:lnTo>
                      <a:pt x="0" y="22145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76200"/>
                <a:ext cx="845943" cy="2976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599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212481" y="270535"/>
              <a:ext cx="3857625" cy="492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124"/>
                </a:lnSpc>
                <a:spcBef>
                  <a:spcPct val="0"/>
                </a:spcBef>
              </a:pPr>
              <a:r>
                <a:rPr lang="en-US" sz="2231" b="1" u="none" strike="noStrike" dirty="0">
                  <a:solidFill>
                    <a:srgbClr val="111111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2023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250997" y="5452459"/>
            <a:ext cx="3211941" cy="840843"/>
            <a:chOff x="0" y="0"/>
            <a:chExt cx="4282588" cy="1121124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4282588" cy="1121124"/>
              <a:chOff x="0" y="0"/>
              <a:chExt cx="845943" cy="221457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45943" cy="221457"/>
              </a:xfrm>
              <a:custGeom>
                <a:avLst/>
                <a:gdLst/>
                <a:ahLst/>
                <a:cxnLst/>
                <a:rect l="l" t="t" r="r" b="b"/>
                <a:pathLst>
                  <a:path w="845943" h="221457">
                    <a:moveTo>
                      <a:pt x="0" y="0"/>
                    </a:moveTo>
                    <a:lnTo>
                      <a:pt x="845943" y="0"/>
                    </a:lnTo>
                    <a:lnTo>
                      <a:pt x="845943" y="221457"/>
                    </a:lnTo>
                    <a:lnTo>
                      <a:pt x="0" y="22145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76200"/>
                <a:ext cx="845943" cy="2976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599"/>
                  </a:lnSpc>
                </a:pPr>
                <a:endParaRPr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212481" y="270535"/>
              <a:ext cx="3857625" cy="492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124"/>
                </a:lnSpc>
                <a:spcBef>
                  <a:spcPct val="0"/>
                </a:spcBef>
              </a:pPr>
              <a:r>
                <a:rPr lang="en-US" sz="2231" b="1" u="none" strike="noStrike" dirty="0">
                  <a:solidFill>
                    <a:srgbClr val="111111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2024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3107711" y="5452459"/>
            <a:ext cx="3211941" cy="840843"/>
            <a:chOff x="0" y="0"/>
            <a:chExt cx="4282588" cy="1121124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4282588" cy="1121124"/>
              <a:chOff x="0" y="0"/>
              <a:chExt cx="845943" cy="221457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45943" cy="221457"/>
              </a:xfrm>
              <a:custGeom>
                <a:avLst/>
                <a:gdLst/>
                <a:ahLst/>
                <a:cxnLst/>
                <a:rect l="l" t="t" r="r" b="b"/>
                <a:pathLst>
                  <a:path w="845943" h="221457">
                    <a:moveTo>
                      <a:pt x="0" y="0"/>
                    </a:moveTo>
                    <a:lnTo>
                      <a:pt x="845943" y="0"/>
                    </a:lnTo>
                    <a:lnTo>
                      <a:pt x="845943" y="221457"/>
                    </a:lnTo>
                    <a:lnTo>
                      <a:pt x="0" y="22145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76200"/>
                <a:ext cx="845943" cy="2976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599"/>
                  </a:lnSpc>
                </a:pPr>
                <a:endParaRPr/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212481" y="270535"/>
              <a:ext cx="3857625" cy="492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124"/>
                </a:lnSpc>
                <a:spcBef>
                  <a:spcPct val="0"/>
                </a:spcBef>
              </a:pPr>
              <a:r>
                <a:rPr lang="en-US" sz="2231" b="1" u="none" strike="noStrike" dirty="0">
                  <a:solidFill>
                    <a:srgbClr val="111111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2025</a:t>
              </a:r>
            </a:p>
          </p:txBody>
        </p:sp>
      </p:grpSp>
      <p:sp>
        <p:nvSpPr>
          <p:cNvPr id="37" name="Freeform 37"/>
          <p:cNvSpPr/>
          <p:nvPr/>
        </p:nvSpPr>
        <p:spPr>
          <a:xfrm>
            <a:off x="16098085" y="119261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8" y="0"/>
                </a:lnTo>
                <a:lnTo>
                  <a:pt x="2149398" y="1223202"/>
                </a:lnTo>
                <a:lnTo>
                  <a:pt x="0" y="12232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>
            <a:off x="-46003" y="3151834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8" y="0"/>
                </a:lnTo>
                <a:lnTo>
                  <a:pt x="2149398" y="1223203"/>
                </a:lnTo>
                <a:lnTo>
                  <a:pt x="0" y="12232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>
            <a:off x="8915400" y="9085363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8" y="0"/>
                </a:lnTo>
                <a:lnTo>
                  <a:pt x="2149398" y="1223202"/>
                </a:lnTo>
                <a:lnTo>
                  <a:pt x="0" y="12232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9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590493">
            <a:off x="14162057" y="7835701"/>
            <a:ext cx="5992064" cy="4902598"/>
          </a:xfrm>
          <a:custGeom>
            <a:avLst/>
            <a:gdLst/>
            <a:ahLst/>
            <a:cxnLst/>
            <a:rect l="l" t="t" r="r" b="b"/>
            <a:pathLst>
              <a:path w="5992064" h="4902598">
                <a:moveTo>
                  <a:pt x="0" y="0"/>
                </a:moveTo>
                <a:lnTo>
                  <a:pt x="5992064" y="0"/>
                </a:lnTo>
                <a:lnTo>
                  <a:pt x="5992064" y="4902598"/>
                </a:lnTo>
                <a:lnTo>
                  <a:pt x="0" y="4902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019175"/>
            <a:ext cx="1623060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b="1" u="none" strike="noStrike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What AI Can Achieve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28700" y="4199927"/>
            <a:ext cx="3936425" cy="3556658"/>
            <a:chOff x="0" y="0"/>
            <a:chExt cx="5248566" cy="4742211"/>
          </a:xfrm>
        </p:grpSpPr>
        <p:sp>
          <p:nvSpPr>
            <p:cNvPr id="5" name="TextBox 5"/>
            <p:cNvSpPr txBox="1"/>
            <p:nvPr/>
          </p:nvSpPr>
          <p:spPr>
            <a:xfrm>
              <a:off x="0" y="2192904"/>
              <a:ext cx="5248566" cy="635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92"/>
                </a:lnSpc>
                <a:spcBef>
                  <a:spcPct val="0"/>
                </a:spcBef>
              </a:pPr>
              <a:r>
                <a:rPr lang="en-US" sz="3160" b="1" u="none" strike="noStrike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Automate Tasks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124784"/>
              <a:ext cx="5248566" cy="16174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225"/>
                </a:lnSpc>
                <a:spcBef>
                  <a:spcPct val="0"/>
                </a:spcBef>
              </a:pPr>
              <a:r>
                <a:rPr lang="en-US" sz="2303" u="none" strike="noStrike">
                  <a:solidFill>
                    <a:srgbClr val="FFFFFF"/>
                  </a:solidFill>
                  <a:latin typeface="HK Grotesk"/>
                  <a:ea typeface="HK Grotesk"/>
                  <a:cs typeface="HK Grotesk"/>
                  <a:sym typeface="HK Grotesk"/>
                </a:rPr>
                <a:t>AI can </a:t>
              </a:r>
              <a:r>
                <a:rPr lang="en-US" sz="2303" b="1" u="none" strike="noStrike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streamline processes</a:t>
              </a:r>
              <a:r>
                <a:rPr lang="en-US" sz="2303" u="none" strike="noStrike">
                  <a:solidFill>
                    <a:srgbClr val="FFFFFF"/>
                  </a:solidFill>
                  <a:latin typeface="HK Grotesk"/>
                  <a:ea typeface="HK Grotesk"/>
                  <a:cs typeface="HK Grotesk"/>
                  <a:sym typeface="HK Grotesk"/>
                </a:rPr>
                <a:t>, allowing accountants to focus on strategic insights.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61925"/>
              <a:ext cx="5248566" cy="18807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1899"/>
                </a:lnSpc>
                <a:spcBef>
                  <a:spcPct val="0"/>
                </a:spcBef>
              </a:pPr>
              <a:r>
                <a:rPr lang="en-US" sz="8499" b="1" u="none" strike="noStrike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01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350246" y="4360859"/>
            <a:ext cx="3936425" cy="3556625"/>
            <a:chOff x="0" y="0"/>
            <a:chExt cx="5248566" cy="4742167"/>
          </a:xfrm>
        </p:grpSpPr>
        <p:sp>
          <p:nvSpPr>
            <p:cNvPr id="9" name="TextBox 9"/>
            <p:cNvSpPr txBox="1"/>
            <p:nvPr/>
          </p:nvSpPr>
          <p:spPr>
            <a:xfrm>
              <a:off x="0" y="2192860"/>
              <a:ext cx="5248566" cy="635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92"/>
                </a:lnSpc>
                <a:spcBef>
                  <a:spcPct val="0"/>
                </a:spcBef>
              </a:pPr>
              <a:r>
                <a:rPr lang="en-US" sz="3160" b="1" u="none" strike="noStrike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Unlock Insights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124740"/>
              <a:ext cx="5248566" cy="16174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25"/>
                </a:lnSpc>
                <a:spcBef>
                  <a:spcPct val="0"/>
                </a:spcBef>
              </a:pPr>
              <a:r>
                <a:rPr lang="en-US" sz="2303" u="none" strike="noStrike">
                  <a:solidFill>
                    <a:srgbClr val="FFFFFF"/>
                  </a:solidFill>
                  <a:latin typeface="HK Grotesk"/>
                  <a:ea typeface="HK Grotesk"/>
                  <a:cs typeface="HK Grotesk"/>
                  <a:sym typeface="HK Grotesk"/>
                </a:rPr>
                <a:t>AI provides </a:t>
              </a:r>
              <a:r>
                <a:rPr lang="en-US" sz="2303" b="1" u="none" strike="noStrike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deeper analysis</a:t>
              </a:r>
              <a:r>
                <a:rPr lang="en-US" sz="2303" u="none" strike="noStrike">
                  <a:solidFill>
                    <a:srgbClr val="FFFFFF"/>
                  </a:solidFill>
                  <a:latin typeface="HK Grotesk"/>
                  <a:ea typeface="HK Grotesk"/>
                  <a:cs typeface="HK Grotesk"/>
                  <a:sym typeface="HK Grotesk"/>
                </a:rPr>
                <a:t>, revealing trends and opportunities for clients.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61925"/>
              <a:ext cx="5248566" cy="1880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11899"/>
                </a:lnSpc>
                <a:spcBef>
                  <a:spcPct val="0"/>
                </a:spcBef>
              </a:pPr>
              <a:r>
                <a:rPr lang="en-US" sz="8499" b="1" u="none" strike="noStrike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03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527656" y="4360859"/>
            <a:ext cx="3936425" cy="3556625"/>
            <a:chOff x="0" y="0"/>
            <a:chExt cx="5248566" cy="4742167"/>
          </a:xfrm>
        </p:grpSpPr>
        <p:sp>
          <p:nvSpPr>
            <p:cNvPr id="13" name="TextBox 13"/>
            <p:cNvSpPr txBox="1"/>
            <p:nvPr/>
          </p:nvSpPr>
          <p:spPr>
            <a:xfrm>
              <a:off x="0" y="2192860"/>
              <a:ext cx="5248566" cy="635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92"/>
                </a:lnSpc>
                <a:spcBef>
                  <a:spcPct val="0"/>
                </a:spcBef>
              </a:pPr>
              <a:r>
                <a:rPr lang="en-US" sz="3160" b="1" u="none" strike="noStrike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Improve Accuracy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124740"/>
              <a:ext cx="5248566" cy="16174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25"/>
                </a:lnSpc>
                <a:spcBef>
                  <a:spcPct val="0"/>
                </a:spcBef>
              </a:pPr>
              <a:r>
                <a:rPr lang="en-US" sz="2303" u="none" strike="noStrike">
                  <a:solidFill>
                    <a:srgbClr val="FFFFFF"/>
                  </a:solidFill>
                  <a:latin typeface="HK Grotesk"/>
                  <a:ea typeface="HK Grotesk"/>
                  <a:cs typeface="HK Grotesk"/>
                  <a:sym typeface="HK Grotesk"/>
                </a:rPr>
                <a:t>Leveraging AI </a:t>
              </a:r>
              <a:r>
                <a:rPr lang="en-US" sz="2303" b="1" u="none" strike="noStrike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enhances precision</a:t>
              </a:r>
              <a:r>
                <a:rPr lang="en-US" sz="2303" u="none" strike="noStrike">
                  <a:solidFill>
                    <a:srgbClr val="FFFFFF"/>
                  </a:solidFill>
                  <a:latin typeface="HK Grotesk"/>
                  <a:ea typeface="HK Grotesk"/>
                  <a:cs typeface="HK Grotesk"/>
                  <a:sym typeface="HK Grotesk"/>
                </a:rPr>
                <a:t>, reducing human error in financial data.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61925"/>
              <a:ext cx="5248566" cy="1880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11899"/>
                </a:lnSpc>
                <a:spcBef>
                  <a:spcPct val="0"/>
                </a:spcBef>
              </a:pPr>
              <a:r>
                <a:rPr lang="en-US" sz="8499" b="1" u="none" strike="noStrike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02</a:t>
              </a:r>
            </a:p>
          </p:txBody>
        </p:sp>
      </p:grpSp>
      <p:sp>
        <p:nvSpPr>
          <p:cNvPr id="16" name="AutoShape 16"/>
          <p:cNvSpPr/>
          <p:nvPr/>
        </p:nvSpPr>
        <p:spPr>
          <a:xfrm flipV="1">
            <a:off x="5746390" y="3573746"/>
            <a:ext cx="0" cy="4853991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AutoShape 17"/>
          <p:cNvSpPr/>
          <p:nvPr/>
        </p:nvSpPr>
        <p:spPr>
          <a:xfrm flipV="1">
            <a:off x="11569196" y="3573746"/>
            <a:ext cx="0" cy="4853991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6933942" y="122869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8" y="0"/>
                </a:lnTo>
                <a:lnTo>
                  <a:pt x="2149398" y="1223203"/>
                </a:lnTo>
                <a:lnTo>
                  <a:pt x="0" y="12232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795340" y="8940928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8" y="0"/>
                </a:lnTo>
                <a:lnTo>
                  <a:pt x="2149398" y="1223203"/>
                </a:lnTo>
                <a:lnTo>
                  <a:pt x="0" y="12232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9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76590" y="1028700"/>
            <a:ext cx="9874576" cy="2573321"/>
            <a:chOff x="0" y="0"/>
            <a:chExt cx="13166102" cy="3431095"/>
          </a:xfrm>
        </p:grpSpPr>
        <p:sp>
          <p:nvSpPr>
            <p:cNvPr id="3" name="TextBox 3"/>
            <p:cNvSpPr txBox="1"/>
            <p:nvPr/>
          </p:nvSpPr>
          <p:spPr>
            <a:xfrm>
              <a:off x="0" y="2010737"/>
              <a:ext cx="13166102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840"/>
                </a:lnSpc>
                <a:spcBef>
                  <a:spcPct val="0"/>
                </a:spcBef>
              </a:pPr>
              <a:r>
                <a:rPr lang="en-US" sz="3200" b="1" u="none" strike="noStrike" dirty="0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Critical Factors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015000"/>
              <a:ext cx="13166102" cy="4160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17"/>
                </a:lnSpc>
                <a:spcBef>
                  <a:spcPct val="0"/>
                </a:spcBef>
              </a:pPr>
              <a:r>
                <a:rPr lang="en-US" sz="1869" u="none" strike="noStrike" dirty="0">
                  <a:solidFill>
                    <a:srgbClr val="FFFFFF"/>
                  </a:solidFill>
                  <a:latin typeface="HK Grotesk"/>
                  <a:ea typeface="HK Grotesk"/>
                  <a:cs typeface="HK Grotesk"/>
                  <a:sym typeface="HK Grotesk"/>
                </a:rPr>
                <a:t>Understanding the </a:t>
              </a:r>
              <a:r>
                <a:rPr lang="en-US" sz="1869" b="1" u="none" strike="noStrike" dirty="0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nuance and context</a:t>
              </a:r>
              <a:r>
                <a:rPr lang="en-US" sz="1869" u="none" strike="noStrike" dirty="0">
                  <a:solidFill>
                    <a:srgbClr val="FFFFFF"/>
                  </a:solidFill>
                  <a:latin typeface="HK Grotesk"/>
                  <a:ea typeface="HK Grotesk"/>
                  <a:cs typeface="HK Grotesk"/>
                  <a:sym typeface="HK Grotesk"/>
                </a:rPr>
                <a:t> is essential for effective decision-making in accounting.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13166102" cy="1635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600"/>
                </a:lnSpc>
                <a:spcBef>
                  <a:spcPct val="0"/>
                </a:spcBef>
              </a:pPr>
              <a:r>
                <a:rPr lang="en-US" sz="8000" b="1" u="none" strike="noStrike" dirty="0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AI Limitations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644191" y="0"/>
            <a:ext cx="8652962" cy="10287000"/>
            <a:chOff x="0" y="0"/>
            <a:chExt cx="658703" cy="7830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58703" cy="783094"/>
            </a:xfrm>
            <a:custGeom>
              <a:avLst/>
              <a:gdLst/>
              <a:ahLst/>
              <a:cxnLst/>
              <a:rect l="l" t="t" r="r" b="b"/>
              <a:pathLst>
                <a:path w="658703" h="783094">
                  <a:moveTo>
                    <a:pt x="203200" y="0"/>
                  </a:moveTo>
                  <a:lnTo>
                    <a:pt x="658703" y="0"/>
                  </a:lnTo>
                  <a:lnTo>
                    <a:pt x="455503" y="783094"/>
                  </a:lnTo>
                  <a:lnTo>
                    <a:pt x="0" y="783094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3"/>
              <a:stretch>
                <a:fillRect t="-13126" b="-1312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2808744" y="8646699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8" y="0"/>
                </a:lnTo>
                <a:lnTo>
                  <a:pt x="2149398" y="1223202"/>
                </a:lnTo>
                <a:lnTo>
                  <a:pt x="0" y="12232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951166" y="4345631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8" y="0"/>
                </a:lnTo>
                <a:lnTo>
                  <a:pt x="2149398" y="1223202"/>
                </a:lnTo>
                <a:lnTo>
                  <a:pt x="0" y="12232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7076590" y="5568833"/>
            <a:ext cx="4327193" cy="1750100"/>
            <a:chOff x="0" y="0"/>
            <a:chExt cx="5769591" cy="2333466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9525"/>
              <a:ext cx="5769591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840"/>
                </a:lnSpc>
                <a:spcBef>
                  <a:spcPct val="0"/>
                </a:spcBef>
              </a:pPr>
              <a:r>
                <a:rPr lang="en-US" sz="3200" b="1" u="none" strike="noStrike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Key Areas of Concern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053771"/>
              <a:ext cx="5769591" cy="1279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17"/>
                </a:lnSpc>
              </a:pPr>
              <a:r>
                <a:rPr lang="en-US" sz="1869" u="none" strike="noStrike">
                  <a:solidFill>
                    <a:srgbClr val="FFFFFF"/>
                  </a:solidFill>
                  <a:latin typeface="HK Grotesk"/>
                  <a:ea typeface="HK Grotesk"/>
                  <a:cs typeface="HK Grotesk"/>
                  <a:sym typeface="HK Grotesk"/>
                </a:rPr>
                <a:t>Understand nuance and context</a:t>
              </a:r>
            </a:p>
            <a:p>
              <a:pPr marL="0" lvl="0" indent="0" algn="l">
                <a:lnSpc>
                  <a:spcPts val="2617"/>
                </a:lnSpc>
              </a:pPr>
              <a:r>
                <a:rPr lang="en-US" sz="1869" u="none" strike="noStrike">
                  <a:solidFill>
                    <a:srgbClr val="FFFFFF"/>
                  </a:solidFill>
                  <a:latin typeface="HK Grotesk"/>
                  <a:ea typeface="HK Grotesk"/>
                  <a:cs typeface="HK Grotesk"/>
                  <a:sym typeface="HK Grotesk"/>
                </a:rPr>
                <a:t>Replace ethical judgment</a:t>
              </a:r>
            </a:p>
            <a:p>
              <a:pPr marL="0" lvl="0" indent="0" algn="l">
                <a:lnSpc>
                  <a:spcPts val="2617"/>
                </a:lnSpc>
              </a:pPr>
              <a:r>
                <a:rPr lang="en-US" sz="1869" u="none" strike="noStrike">
                  <a:solidFill>
                    <a:srgbClr val="FFFFFF"/>
                  </a:solidFill>
                  <a:latin typeface="HK Grotesk"/>
                  <a:ea typeface="HK Grotesk"/>
                  <a:cs typeface="HK Grotesk"/>
                  <a:sym typeface="HK Grotesk"/>
                </a:rPr>
                <a:t>Fully manage client relationships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013878" y="5568833"/>
            <a:ext cx="4314348" cy="1750100"/>
            <a:chOff x="0" y="0"/>
            <a:chExt cx="5752464" cy="2333466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9525"/>
              <a:ext cx="5752464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840"/>
                </a:lnSpc>
                <a:spcBef>
                  <a:spcPct val="0"/>
                </a:spcBef>
              </a:pPr>
              <a:r>
                <a:rPr lang="en-US" sz="3200" b="1" u="none" strike="noStrike" dirty="0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Essential Human Skills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053771"/>
              <a:ext cx="5752464" cy="1279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17"/>
                </a:lnSpc>
                <a:spcBef>
                  <a:spcPct val="0"/>
                </a:spcBef>
              </a:pPr>
              <a:r>
                <a:rPr lang="en-US" sz="1869" u="none" strike="noStrike" dirty="0">
                  <a:solidFill>
                    <a:srgbClr val="FFFFFF"/>
                  </a:solidFill>
                  <a:latin typeface="HK Grotesk"/>
                  <a:ea typeface="HK Grotesk"/>
                  <a:cs typeface="HK Grotesk"/>
                  <a:sym typeface="HK Grotesk"/>
                </a:rPr>
                <a:t>Emotional intelligence required</a:t>
              </a:r>
            </a:p>
            <a:p>
              <a:pPr marL="0" lvl="0" indent="0" algn="l">
                <a:lnSpc>
                  <a:spcPts val="2617"/>
                </a:lnSpc>
                <a:spcBef>
                  <a:spcPct val="0"/>
                </a:spcBef>
              </a:pPr>
              <a:r>
                <a:rPr lang="en-US" sz="1869" u="none" strike="noStrike" dirty="0">
                  <a:solidFill>
                    <a:srgbClr val="FFFFFF"/>
                  </a:solidFill>
                  <a:latin typeface="HK Grotesk"/>
                  <a:ea typeface="HK Grotesk"/>
                  <a:cs typeface="HK Grotesk"/>
                  <a:sym typeface="HK Grotesk"/>
                </a:rPr>
                <a:t>Ethical judgment needed</a:t>
              </a:r>
            </a:p>
            <a:p>
              <a:pPr marL="0" lvl="0" indent="0" algn="l">
                <a:lnSpc>
                  <a:spcPts val="2617"/>
                </a:lnSpc>
                <a:spcBef>
                  <a:spcPct val="0"/>
                </a:spcBef>
              </a:pPr>
              <a:r>
                <a:rPr lang="en-US" sz="1869" u="none" strike="noStrike" dirty="0">
                  <a:solidFill>
                    <a:srgbClr val="FFFFFF"/>
                  </a:solidFill>
                  <a:latin typeface="HK Grotesk"/>
                  <a:ea typeface="HK Grotesk"/>
                  <a:cs typeface="HK Grotesk"/>
                  <a:sym typeface="HK Grotesk"/>
                </a:rPr>
                <a:t>Relationship management crucial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9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08075" cy="1860221"/>
            <a:chOff x="0" y="0"/>
            <a:chExt cx="21610766" cy="2480295"/>
          </a:xfrm>
        </p:grpSpPr>
        <p:sp>
          <p:nvSpPr>
            <p:cNvPr id="3" name="TextBox 3"/>
            <p:cNvSpPr txBox="1"/>
            <p:nvPr/>
          </p:nvSpPr>
          <p:spPr>
            <a:xfrm>
              <a:off x="0" y="-9525"/>
              <a:ext cx="21610766" cy="1635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600"/>
                </a:lnSpc>
                <a:spcBef>
                  <a:spcPct val="0"/>
                </a:spcBef>
              </a:pPr>
              <a:r>
                <a:rPr lang="en-US" sz="8000" b="1" u="none" strike="noStrike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What AI Can’t Do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804020"/>
              <a:ext cx="10773574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u="none" strike="noStrike">
                  <a:solidFill>
                    <a:srgbClr val="FFFFFF"/>
                  </a:solidFill>
                  <a:latin typeface="HK Grotesk"/>
                  <a:ea typeface="HK Grotesk"/>
                  <a:cs typeface="HK Grotesk"/>
                  <a:sym typeface="HK Grotesk"/>
                </a:rPr>
                <a:t>Key limitations of AI in accounting practices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706527"/>
            <a:ext cx="16230600" cy="5132069"/>
            <a:chOff x="0" y="0"/>
            <a:chExt cx="5499586" cy="17389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99586" cy="1738953"/>
            </a:xfrm>
            <a:custGeom>
              <a:avLst/>
              <a:gdLst/>
              <a:ahLst/>
              <a:cxnLst/>
              <a:rect l="l" t="t" r="r" b="b"/>
              <a:pathLst>
                <a:path w="5499586" h="1738953">
                  <a:moveTo>
                    <a:pt x="0" y="0"/>
                  </a:moveTo>
                  <a:lnTo>
                    <a:pt x="5499586" y="0"/>
                  </a:lnTo>
                  <a:lnTo>
                    <a:pt x="5499586" y="1738953"/>
                  </a:lnTo>
                  <a:lnTo>
                    <a:pt x="0" y="17389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23825"/>
              <a:ext cx="5499586" cy="186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4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905000" y="4171596"/>
            <a:ext cx="12882933" cy="4193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4000" b="1" u="none" strike="noStrike" dirty="0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Understand complex emotional nuances.</a:t>
            </a:r>
          </a:p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endParaRPr lang="en-US" sz="4000" b="1" u="none" strike="noStrike" dirty="0">
              <a:solidFill>
                <a:srgbClr val="111111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4000" b="1" u="none" strike="noStrike" dirty="0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Replace human ethical decision making.</a:t>
            </a:r>
          </a:p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endParaRPr lang="en-US" sz="4000" b="1" u="none" strike="noStrike" dirty="0">
              <a:solidFill>
                <a:srgbClr val="111111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4000" b="1" u="none" strike="noStrike" dirty="0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Fully manage client interactions effectively</a:t>
            </a:r>
          </a:p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endParaRPr lang="en-US" sz="4000" b="1" u="none" strike="noStrike" dirty="0">
              <a:solidFill>
                <a:srgbClr val="111111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4000" b="1" u="none" strike="noStrike" dirty="0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Navigate ambiguous situations with empathy.</a:t>
            </a:r>
          </a:p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endParaRPr lang="en-US" sz="4000" b="1" u="none" strike="noStrike" dirty="0">
              <a:solidFill>
                <a:srgbClr val="111111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4000" b="1" u="none" strike="noStrike" dirty="0">
                <a:solidFill>
                  <a:srgbClr val="11111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Build trust through personal relationships.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0" y="9523999"/>
            <a:ext cx="18288000" cy="763001"/>
            <a:chOff x="0" y="0"/>
            <a:chExt cx="4816593" cy="2009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16592" cy="200955"/>
            </a:xfrm>
            <a:custGeom>
              <a:avLst/>
              <a:gdLst/>
              <a:ahLst/>
              <a:cxnLst/>
              <a:rect l="l" t="t" r="r" b="b"/>
              <a:pathLst>
                <a:path w="4816592" h="200955">
                  <a:moveTo>
                    <a:pt x="0" y="0"/>
                  </a:moveTo>
                  <a:lnTo>
                    <a:pt x="4816592" y="0"/>
                  </a:lnTo>
                  <a:lnTo>
                    <a:pt x="4816592" y="200955"/>
                  </a:lnTo>
                  <a:lnTo>
                    <a:pt x="0" y="200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816593" cy="2390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3535378" y="5013299"/>
            <a:ext cx="3701396" cy="3806795"/>
          </a:xfrm>
          <a:custGeom>
            <a:avLst/>
            <a:gdLst/>
            <a:ahLst/>
            <a:cxnLst/>
            <a:rect l="l" t="t" r="r" b="b"/>
            <a:pathLst>
              <a:path w="3701396" h="3806795">
                <a:moveTo>
                  <a:pt x="0" y="0"/>
                </a:moveTo>
                <a:lnTo>
                  <a:pt x="3701397" y="0"/>
                </a:lnTo>
                <a:lnTo>
                  <a:pt x="3701397" y="3806795"/>
                </a:lnTo>
                <a:lnTo>
                  <a:pt x="0" y="38067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3309" b="-219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120698" y="-194503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8" y="0"/>
                </a:lnTo>
                <a:lnTo>
                  <a:pt x="2149398" y="1223203"/>
                </a:lnTo>
                <a:lnTo>
                  <a:pt x="0" y="12232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514839" y="3094925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8" y="0"/>
                </a:lnTo>
                <a:lnTo>
                  <a:pt x="2149398" y="1223203"/>
                </a:lnTo>
                <a:lnTo>
                  <a:pt x="0" y="12232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983339" y="9905500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8" y="0"/>
                </a:lnTo>
                <a:lnTo>
                  <a:pt x="2149398" y="1223202"/>
                </a:lnTo>
                <a:lnTo>
                  <a:pt x="0" y="12232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238638"/>
            <a:ext cx="18288000" cy="2048362"/>
            <a:chOff x="0" y="0"/>
            <a:chExt cx="4816593" cy="5394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39486"/>
            </a:xfrm>
            <a:custGeom>
              <a:avLst/>
              <a:gdLst/>
              <a:ahLst/>
              <a:cxnLst/>
              <a:rect l="l" t="t" r="r" b="b"/>
              <a:pathLst>
                <a:path w="4816592" h="539486">
                  <a:moveTo>
                    <a:pt x="0" y="0"/>
                  </a:moveTo>
                  <a:lnTo>
                    <a:pt x="4816592" y="0"/>
                  </a:lnTo>
                  <a:lnTo>
                    <a:pt x="4816592" y="539486"/>
                  </a:lnTo>
                  <a:lnTo>
                    <a:pt x="0" y="539486"/>
                  </a:lnTo>
                  <a:close/>
                </a:path>
              </a:pathLst>
            </a:custGeom>
            <a:solidFill>
              <a:srgbClr val="0419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5775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06716" y="8809557"/>
            <a:ext cx="9196053" cy="74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01"/>
              </a:lnSpc>
              <a:spcBef>
                <a:spcPct val="0"/>
              </a:spcBef>
            </a:pPr>
            <a:r>
              <a:rPr lang="en-US" sz="1429" u="none" strike="noStrike" dirty="0">
                <a:solidFill>
                  <a:srgbClr val="FFFFFF"/>
                </a:solidFill>
                <a:latin typeface="HK Grotesk"/>
                <a:ea typeface="HK Grotesk"/>
                <a:cs typeface="HK Grotesk"/>
                <a:sym typeface="HK Grotesk"/>
              </a:rPr>
              <a:t>Embracing AI allows accountants to </a:t>
            </a:r>
            <a:r>
              <a:rPr lang="en-US" sz="1429" b="1" u="none" strike="noStrike" dirty="0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augment their expertise</a:t>
            </a:r>
            <a:r>
              <a:rPr lang="en-US" sz="1429" u="none" strike="noStrike" dirty="0">
                <a:solidFill>
                  <a:srgbClr val="FFFFFF"/>
                </a:solidFill>
                <a:latin typeface="HK Grotesk"/>
                <a:ea typeface="HK Grotesk"/>
                <a:cs typeface="HK Grotesk"/>
                <a:sym typeface="HK Grotesk"/>
              </a:rPr>
              <a:t> and create high-value services. By shifting roles from traditional historians to strategic partners, firms can leverage AI to enhance client relationships and drive greater business success.</a:t>
            </a:r>
          </a:p>
        </p:txBody>
      </p:sp>
      <p:sp>
        <p:nvSpPr>
          <p:cNvPr id="9" name="Freeform 9"/>
          <p:cNvSpPr/>
          <p:nvPr/>
        </p:nvSpPr>
        <p:spPr>
          <a:xfrm rot="6499705" flipV="1">
            <a:off x="14899752" y="7833156"/>
            <a:ext cx="4529877" cy="3706263"/>
          </a:xfrm>
          <a:custGeom>
            <a:avLst/>
            <a:gdLst/>
            <a:ahLst/>
            <a:cxnLst/>
            <a:rect l="l" t="t" r="r" b="b"/>
            <a:pathLst>
              <a:path w="4529877" h="3706263">
                <a:moveTo>
                  <a:pt x="0" y="3706263"/>
                </a:moveTo>
                <a:lnTo>
                  <a:pt x="4529876" y="3706263"/>
                </a:lnTo>
                <a:lnTo>
                  <a:pt x="4529876" y="0"/>
                </a:lnTo>
                <a:lnTo>
                  <a:pt x="0" y="0"/>
                </a:lnTo>
                <a:lnTo>
                  <a:pt x="0" y="370626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1120698" y="-194503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8" y="0"/>
                </a:lnTo>
                <a:lnTo>
                  <a:pt x="2149398" y="1223203"/>
                </a:lnTo>
                <a:lnTo>
                  <a:pt x="0" y="12232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7589538" y="3317925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8" y="0"/>
                </a:lnTo>
                <a:lnTo>
                  <a:pt x="2149398" y="1223203"/>
                </a:lnTo>
                <a:lnTo>
                  <a:pt x="0" y="12232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304582" y="9863236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8" y="0"/>
                </a:lnTo>
                <a:lnTo>
                  <a:pt x="2149398" y="1223202"/>
                </a:lnTo>
                <a:lnTo>
                  <a:pt x="0" y="1223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F97A66-1A13-7337-FB86-34F80A3DD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400" y="1719975"/>
            <a:ext cx="13650685" cy="64378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1FAAB25-0274-DDD3-1666-4A9179223CA5}"/>
              </a:ext>
            </a:extLst>
          </p:cNvPr>
          <p:cNvSpPr txBox="1"/>
          <p:nvPr/>
        </p:nvSpPr>
        <p:spPr>
          <a:xfrm>
            <a:off x="1752604" y="716685"/>
            <a:ext cx="16535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as a Competitive Edge: Strategies to Elevate Accounting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9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37748" y="1834248"/>
            <a:ext cx="9200096" cy="452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  <a:spcBef>
                <a:spcPct val="0"/>
              </a:spcBef>
            </a:pPr>
            <a:r>
              <a:rPr lang="en-US" sz="2599" u="none" strike="noStrike" dirty="0">
                <a:solidFill>
                  <a:srgbClr val="FFFFFF"/>
                </a:solidFill>
                <a:latin typeface="HK Grotesk"/>
                <a:ea typeface="HK Grotesk"/>
                <a:cs typeface="HK Grotesk"/>
                <a:sym typeface="HK Grotesk"/>
              </a:rPr>
              <a:t>All key services are enhanced by AI.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837748" y="4733770"/>
            <a:ext cx="9200096" cy="452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  <a:spcBef>
                <a:spcPct val="0"/>
              </a:spcBef>
            </a:pPr>
            <a:r>
              <a:rPr lang="en-US" sz="2599" u="none" strike="noStrike" dirty="0">
                <a:solidFill>
                  <a:srgbClr val="FFFFFF"/>
                </a:solidFill>
                <a:latin typeface="HK Grotesk"/>
                <a:ea typeface="HK Grotesk"/>
                <a:cs typeface="HK Grotesk"/>
                <a:sym typeface="HK Grotesk"/>
              </a:rPr>
              <a:t>Accountants believe AI improves their work efficiency.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837748" y="7594343"/>
            <a:ext cx="9200096" cy="452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  <a:spcBef>
                <a:spcPct val="0"/>
              </a:spcBef>
            </a:pPr>
            <a:r>
              <a:rPr lang="en-US" sz="2599" u="none" strike="noStrike" dirty="0">
                <a:solidFill>
                  <a:srgbClr val="FFFFFF"/>
                </a:solidFill>
                <a:latin typeface="HK Grotesk"/>
                <a:ea typeface="HK Grotesk"/>
                <a:cs typeface="HK Grotesk"/>
                <a:sym typeface="HK Grotesk"/>
              </a:rPr>
              <a:t>New services expected with AI integration.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48866" y="1372046"/>
            <a:ext cx="5274222" cy="1479232"/>
            <a:chOff x="0" y="0"/>
            <a:chExt cx="7032296" cy="197231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7032296" cy="1972310"/>
              <a:chOff x="0" y="0"/>
              <a:chExt cx="1389095" cy="38959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389095" cy="389592"/>
              </a:xfrm>
              <a:custGeom>
                <a:avLst/>
                <a:gdLst/>
                <a:ahLst/>
                <a:cxnLst/>
                <a:rect l="l" t="t" r="r" b="b"/>
                <a:pathLst>
                  <a:path w="1389095" h="389592">
                    <a:moveTo>
                      <a:pt x="0" y="0"/>
                    </a:moveTo>
                    <a:lnTo>
                      <a:pt x="1389095" y="0"/>
                    </a:lnTo>
                    <a:lnTo>
                      <a:pt x="1389095" y="389592"/>
                    </a:lnTo>
                    <a:lnTo>
                      <a:pt x="0" y="38959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23825"/>
                <a:ext cx="1389095" cy="5134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400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301124" y="252730"/>
              <a:ext cx="6430048" cy="13430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400"/>
                </a:lnSpc>
                <a:spcBef>
                  <a:spcPct val="0"/>
                </a:spcBef>
              </a:pPr>
              <a:r>
                <a:rPr lang="en-US" sz="6000" b="1" u="none" strike="noStrike" dirty="0">
                  <a:solidFill>
                    <a:srgbClr val="111111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3 out of 3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48866" y="4248865"/>
            <a:ext cx="5274222" cy="1479232"/>
            <a:chOff x="0" y="0"/>
            <a:chExt cx="7032296" cy="197231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7032296" cy="1972310"/>
              <a:chOff x="0" y="0"/>
              <a:chExt cx="1389095" cy="38959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389095" cy="389592"/>
              </a:xfrm>
              <a:custGeom>
                <a:avLst/>
                <a:gdLst/>
                <a:ahLst/>
                <a:cxnLst/>
                <a:rect l="l" t="t" r="r" b="b"/>
                <a:pathLst>
                  <a:path w="1389095" h="389592">
                    <a:moveTo>
                      <a:pt x="0" y="0"/>
                    </a:moveTo>
                    <a:lnTo>
                      <a:pt x="1389095" y="0"/>
                    </a:lnTo>
                    <a:lnTo>
                      <a:pt x="1389095" y="389592"/>
                    </a:lnTo>
                    <a:lnTo>
                      <a:pt x="0" y="38959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123825"/>
                <a:ext cx="1389095" cy="5134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40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301124" y="290543"/>
              <a:ext cx="6430048" cy="13430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400"/>
                </a:lnSpc>
                <a:spcBef>
                  <a:spcPct val="0"/>
                </a:spcBef>
              </a:pPr>
              <a:r>
                <a:rPr lang="en-US" sz="6000" b="1" u="none" strike="noStrike" dirty="0">
                  <a:solidFill>
                    <a:srgbClr val="111111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85%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48866" y="7135129"/>
            <a:ext cx="5274222" cy="1479642"/>
            <a:chOff x="0" y="0"/>
            <a:chExt cx="7032296" cy="1972855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7032296" cy="1972855"/>
              <a:chOff x="0" y="0"/>
              <a:chExt cx="1389095" cy="3897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389095" cy="389700"/>
              </a:xfrm>
              <a:custGeom>
                <a:avLst/>
                <a:gdLst/>
                <a:ahLst/>
                <a:cxnLst/>
                <a:rect l="l" t="t" r="r" b="b"/>
                <a:pathLst>
                  <a:path w="1389095" h="389700">
                    <a:moveTo>
                      <a:pt x="0" y="0"/>
                    </a:moveTo>
                    <a:lnTo>
                      <a:pt x="1389095" y="0"/>
                    </a:lnTo>
                    <a:lnTo>
                      <a:pt x="1389095" y="389700"/>
                    </a:lnTo>
                    <a:lnTo>
                      <a:pt x="0" y="3897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123825"/>
                <a:ext cx="1389095" cy="513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400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301124" y="218475"/>
              <a:ext cx="6430048" cy="13430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400"/>
                </a:lnSpc>
                <a:spcBef>
                  <a:spcPct val="0"/>
                </a:spcBef>
              </a:pPr>
              <a:r>
                <a:rPr lang="en-US" sz="6000" b="1" u="none" strike="noStrike" dirty="0">
                  <a:solidFill>
                    <a:srgbClr val="111111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2 million</a:t>
              </a:r>
            </a:p>
          </p:txBody>
        </p:sp>
      </p:grpSp>
      <p:sp>
        <p:nvSpPr>
          <p:cNvPr id="20" name="AutoShape 20"/>
          <p:cNvSpPr/>
          <p:nvPr/>
        </p:nvSpPr>
        <p:spPr>
          <a:xfrm>
            <a:off x="1648866" y="3564251"/>
            <a:ext cx="14990269" cy="0"/>
          </a:xfrm>
          <a:prstGeom prst="line">
            <a:avLst/>
          </a:prstGeom>
          <a:ln w="38100" cap="flat">
            <a:solidFill>
              <a:srgbClr val="23449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AutoShape 21"/>
          <p:cNvSpPr/>
          <p:nvPr/>
        </p:nvSpPr>
        <p:spPr>
          <a:xfrm>
            <a:off x="1648866" y="6442472"/>
            <a:ext cx="14990269" cy="0"/>
          </a:xfrm>
          <a:prstGeom prst="line">
            <a:avLst/>
          </a:prstGeom>
          <a:ln w="38100" cap="flat">
            <a:solidFill>
              <a:srgbClr val="23449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0" y="9523999"/>
            <a:ext cx="18288000" cy="763001"/>
            <a:chOff x="0" y="0"/>
            <a:chExt cx="4816593" cy="20095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816592" cy="200955"/>
            </a:xfrm>
            <a:custGeom>
              <a:avLst/>
              <a:gdLst/>
              <a:ahLst/>
              <a:cxnLst/>
              <a:rect l="l" t="t" r="r" b="b"/>
              <a:pathLst>
                <a:path w="4816592" h="200955">
                  <a:moveTo>
                    <a:pt x="0" y="0"/>
                  </a:moveTo>
                  <a:lnTo>
                    <a:pt x="4816592" y="0"/>
                  </a:lnTo>
                  <a:lnTo>
                    <a:pt x="4816592" y="200955"/>
                  </a:lnTo>
                  <a:lnTo>
                    <a:pt x="0" y="200955"/>
                  </a:lnTo>
                  <a:close/>
                </a:path>
              </a:pathLst>
            </a:custGeom>
            <a:solidFill>
              <a:srgbClr val="2344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816593" cy="2390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-1120698" y="4376879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8" y="0"/>
                </a:lnTo>
                <a:lnTo>
                  <a:pt x="2149398" y="1223203"/>
                </a:lnTo>
                <a:lnTo>
                  <a:pt x="0" y="12232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6738525" y="95250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8" y="0"/>
                </a:lnTo>
                <a:lnTo>
                  <a:pt x="2149398" y="1223203"/>
                </a:lnTo>
                <a:lnTo>
                  <a:pt x="0" y="12232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37796" y="9905500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8" y="0"/>
                </a:lnTo>
                <a:lnTo>
                  <a:pt x="2149398" y="1223202"/>
                </a:lnTo>
                <a:lnTo>
                  <a:pt x="0" y="12232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9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482" y="471011"/>
            <a:ext cx="18293482" cy="3800073"/>
            <a:chOff x="0" y="0"/>
            <a:chExt cx="4818036" cy="10008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8037" cy="1000842"/>
            </a:xfrm>
            <a:custGeom>
              <a:avLst/>
              <a:gdLst/>
              <a:ahLst/>
              <a:cxnLst/>
              <a:rect l="l" t="t" r="r" b="b"/>
              <a:pathLst>
                <a:path w="4818037" h="1000842">
                  <a:moveTo>
                    <a:pt x="0" y="0"/>
                  </a:moveTo>
                  <a:lnTo>
                    <a:pt x="4818037" y="0"/>
                  </a:lnTo>
                  <a:lnTo>
                    <a:pt x="4818037" y="1000842"/>
                  </a:lnTo>
                  <a:lnTo>
                    <a:pt x="0" y="10008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8036" cy="1038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334000" y="806937"/>
            <a:ext cx="16230600" cy="1107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4800" b="1" u="none" strike="noStrike" dirty="0">
                <a:solidFill>
                  <a:srgbClr val="00206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Your 90 Day Action Plan</a:t>
            </a:r>
          </a:p>
        </p:txBody>
      </p:sp>
      <p:sp>
        <p:nvSpPr>
          <p:cNvPr id="6" name="Freeform 6"/>
          <p:cNvSpPr/>
          <p:nvPr/>
        </p:nvSpPr>
        <p:spPr>
          <a:xfrm rot="-3324139" flipV="1">
            <a:off x="14354023" y="7184303"/>
            <a:ext cx="5810554" cy="4754090"/>
          </a:xfrm>
          <a:custGeom>
            <a:avLst/>
            <a:gdLst/>
            <a:ahLst/>
            <a:cxnLst/>
            <a:rect l="l" t="t" r="r" b="b"/>
            <a:pathLst>
              <a:path w="5810554" h="4754090">
                <a:moveTo>
                  <a:pt x="0" y="4754090"/>
                </a:moveTo>
                <a:lnTo>
                  <a:pt x="5810554" y="4754090"/>
                </a:lnTo>
                <a:lnTo>
                  <a:pt x="5810554" y="0"/>
                </a:lnTo>
                <a:lnTo>
                  <a:pt x="0" y="0"/>
                </a:lnTo>
                <a:lnTo>
                  <a:pt x="0" y="475409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0117500" flipV="1">
            <a:off x="-2240781" y="3744287"/>
            <a:ext cx="5074285" cy="4151688"/>
          </a:xfrm>
          <a:custGeom>
            <a:avLst/>
            <a:gdLst/>
            <a:ahLst/>
            <a:cxnLst/>
            <a:rect l="l" t="t" r="r" b="b"/>
            <a:pathLst>
              <a:path w="5074285" h="4151688">
                <a:moveTo>
                  <a:pt x="0" y="4151688"/>
                </a:moveTo>
                <a:lnTo>
                  <a:pt x="5074284" y="4151688"/>
                </a:lnTo>
                <a:lnTo>
                  <a:pt x="5074284" y="0"/>
                </a:lnTo>
                <a:lnTo>
                  <a:pt x="0" y="0"/>
                </a:lnTo>
                <a:lnTo>
                  <a:pt x="0" y="415168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8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281534"/>
              </p:ext>
            </p:extLst>
          </p:nvPr>
        </p:nvGraphicFramePr>
        <p:xfrm>
          <a:off x="1025959" y="2030608"/>
          <a:ext cx="16230600" cy="7578980"/>
        </p:xfrm>
        <a:graphic>
          <a:graphicData uri="http://schemas.openxmlformats.org/drawingml/2006/table">
            <a:tbl>
              <a:tblPr/>
              <a:tblGrid>
                <a:gridCol w="3246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6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6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46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46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95275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Phase / Weeks</a:t>
                      </a:r>
                    </a:p>
                  </a:txBody>
                  <a:tcPr marL="171450" marR="171450" marT="171450" marB="171450" anchor="ctr">
                    <a:lnL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19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3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HK Grotesk Bold"/>
                        </a:rPr>
                        <a:t>Goal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50" marR="171450" marT="171450" marB="171450" anchor="ctr">
                    <a:lnL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19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Key Actions</a:t>
                      </a:r>
                    </a:p>
                  </a:txBody>
                  <a:tcPr marL="171450" marR="171450" marT="171450" marB="171450" anchor="ctr">
                    <a:lnL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19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Responsible</a:t>
                      </a:r>
                    </a:p>
                  </a:txBody>
                  <a:tcPr marL="171450" marR="171450" marT="171450" marB="171450" anchor="ctr">
                    <a:lnL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19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Success Metric</a:t>
                      </a:r>
                    </a:p>
                  </a:txBody>
                  <a:tcPr marL="171450" marR="171450" marT="171450" marB="171450" anchor="ctr">
                    <a:lnL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19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4377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Weeks 1 - 2: Assessment and  Planning</a:t>
                      </a:r>
                    </a:p>
                  </a:txBody>
                  <a:tcPr marL="171450" marR="171450" marT="171450" marB="171450" anchor="ctr">
                    <a:lnL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2000" dirty="0"/>
                        <a:t>Understand client needs and compliance requirements</a:t>
                      </a:r>
                    </a:p>
                  </a:txBody>
                  <a:tcPr marL="171450" marR="171450" marT="171450" marB="171450" anchor="ctr">
                    <a:lnL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2000" dirty="0"/>
                        <a:t>Review client portfolios, identify regulatory deadlines, assess software/tools in use</a:t>
                      </a:r>
                    </a:p>
                  </a:txBody>
                  <a:tcPr marL="171450" marR="171450" marT="171450" marB="171450" anchor="ctr">
                    <a:lnL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2000" dirty="0"/>
                        <a:t>Senior Accountant / Partner</a:t>
                      </a:r>
                    </a:p>
                  </a:txBody>
                  <a:tcPr marL="171450" marR="171450" marT="171450" marB="171450" anchor="ctr">
                    <a:lnL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2000" dirty="0"/>
                        <a:t>Comprehensive plan document approved</a:t>
                      </a:r>
                    </a:p>
                  </a:txBody>
                  <a:tcPr marL="171450" marR="171450" marT="171450" marB="171450" anchor="ctr">
                    <a:lnL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4303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Weeks 3 - 4: Process Optimization</a:t>
                      </a:r>
                    </a:p>
                  </a:txBody>
                  <a:tcPr marL="171450" marR="171450" marT="171450" marB="171450" anchor="ctr">
                    <a:lnL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2000" dirty="0"/>
                        <a:t>Improve efficiency and accuracy in workflows</a:t>
                      </a:r>
                    </a:p>
                  </a:txBody>
                  <a:tcPr marL="171450" marR="171450" marT="171450" marB="171450" anchor="ctr">
                    <a:lnL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2000" dirty="0"/>
                        <a:t>Automate repetitive tasks, streamline data entry, standardize file naming and archiving</a:t>
                      </a:r>
                    </a:p>
                  </a:txBody>
                  <a:tcPr marL="171450" marR="171450" marT="171450" marB="171450" anchor="ctr">
                    <a:lnL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2000" dirty="0"/>
                        <a:t>Operations Lead / Accounting Team</a:t>
                      </a:r>
                    </a:p>
                  </a:txBody>
                  <a:tcPr marL="171450" marR="171450" marT="171450" marB="171450" anchor="ctr">
                    <a:lnL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2000" dirty="0"/>
                        <a:t>20% reduction in processing time</a:t>
                      </a:r>
                    </a:p>
                  </a:txBody>
                  <a:tcPr marL="171450" marR="171450" marT="171450" marB="171450" anchor="ctr">
                    <a:lnL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4303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Weeks 5- 6: Technology and  AI Integration</a:t>
                      </a:r>
                    </a:p>
                  </a:txBody>
                  <a:tcPr marL="171450" marR="171450" marT="171450" marB="171450" anchor="ctr">
                    <a:lnL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2000" dirty="0"/>
                        <a:t>Leverage AI to enhance services</a:t>
                      </a:r>
                    </a:p>
                  </a:txBody>
                  <a:tcPr marL="171450" marR="171450" marT="171450" marB="171450" anchor="ctr">
                    <a:lnL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2000" dirty="0"/>
                        <a:t>Implement AI tools for forecasting, anomaly detection, and report generation</a:t>
                      </a:r>
                    </a:p>
                  </a:txBody>
                  <a:tcPr marL="171450" marR="171450" marT="171450" marB="171450" anchor="ctr">
                    <a:lnL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2000" dirty="0"/>
                        <a:t>IT &amp; Finance Technology Team</a:t>
                      </a:r>
                    </a:p>
                  </a:txBody>
                  <a:tcPr marL="171450" marR="171450" marT="171450" marB="171450" anchor="ctr">
                    <a:lnL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2000" dirty="0"/>
                        <a:t>AI-generated reports validated by accountants</a:t>
                      </a:r>
                    </a:p>
                  </a:txBody>
                  <a:tcPr marL="171450" marR="171450" marT="171450" marB="171450" anchor="ctr">
                    <a:lnL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4303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Weeks 7- 8: Client Engagement and  Advisory</a:t>
                      </a:r>
                    </a:p>
                  </a:txBody>
                  <a:tcPr marL="171450" marR="171450" marT="171450" marB="171450" anchor="ctr">
                    <a:lnL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2000" dirty="0"/>
                        <a:t>Strengthen client relationships</a:t>
                      </a:r>
                    </a:p>
                  </a:txBody>
                  <a:tcPr marL="171450" marR="171450" marT="171450" marB="171450" anchor="ctr">
                    <a:lnL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2000" dirty="0"/>
                        <a:t>Schedule advisory meetings, provide insights from AI analytics, upsell value-added services</a:t>
                      </a:r>
                    </a:p>
                  </a:txBody>
                  <a:tcPr marL="171450" marR="171450" marT="171450" marB="171450" anchor="ctr">
                    <a:lnL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2000" dirty="0"/>
                        <a:t>Client Relationship Manager / Partner</a:t>
                      </a:r>
                    </a:p>
                  </a:txBody>
                  <a:tcPr marL="171450" marR="171450" marT="171450" marB="171450" anchor="ctr">
                    <a:lnL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2000" dirty="0"/>
                        <a:t>Positive feedback and increased service uptake</a:t>
                      </a:r>
                    </a:p>
                  </a:txBody>
                  <a:tcPr marL="171450" marR="171450" marT="171450" marB="171450" anchor="ctr">
                    <a:lnL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4303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Weeks 9 - 12: Review and  Continuous Improvement</a:t>
                      </a:r>
                    </a:p>
                  </a:txBody>
                  <a:tcPr marL="171450" marR="171450" marT="171450" marB="171450" anchor="ctr">
                    <a:lnL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2000" dirty="0"/>
                        <a:t>Measure outcomes and set long-term strategies</a:t>
                      </a:r>
                    </a:p>
                  </a:txBody>
                  <a:tcPr marL="171450" marR="171450" marT="171450" marB="171450" anchor="ctr">
                    <a:lnL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2000" dirty="0"/>
                        <a:t>Evaluate KPIs, gather team and client feedback, create ongoing improvement plan</a:t>
                      </a:r>
                    </a:p>
                  </a:txBody>
                  <a:tcPr marL="171450" marR="171450" marT="171450" marB="171450" anchor="ctr">
                    <a:lnL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2000" dirty="0"/>
                        <a:t>Leadership Team</a:t>
                      </a:r>
                    </a:p>
                  </a:txBody>
                  <a:tcPr marL="171450" marR="171450" marT="171450" marB="171450" anchor="ctr">
                    <a:lnL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2000" dirty="0" err="1"/>
                        <a:t>ll</a:t>
                      </a:r>
                      <a:r>
                        <a:rPr lang="en-US" sz="2000" dirty="0"/>
                        <a:t> KPIs met or exceeded</a:t>
                      </a:r>
                    </a:p>
                  </a:txBody>
                  <a:tcPr marL="171450" marR="171450" marT="171450" marB="171450" anchor="ctr">
                    <a:lnL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4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Freeform 9"/>
          <p:cNvSpPr/>
          <p:nvPr/>
        </p:nvSpPr>
        <p:spPr>
          <a:xfrm>
            <a:off x="-1120698" y="-194503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8" y="0"/>
                </a:lnTo>
                <a:lnTo>
                  <a:pt x="2149398" y="1223203"/>
                </a:lnTo>
                <a:lnTo>
                  <a:pt x="0" y="12232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068800" y="471011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8" y="0"/>
                </a:lnTo>
                <a:lnTo>
                  <a:pt x="2149398" y="1223203"/>
                </a:lnTo>
                <a:lnTo>
                  <a:pt x="0" y="12232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194088" y="9863236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8" y="0"/>
                </a:lnTo>
                <a:lnTo>
                  <a:pt x="2149398" y="1223202"/>
                </a:lnTo>
                <a:lnTo>
                  <a:pt x="0" y="1223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9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7281" y="-102870"/>
            <a:ext cx="18786524" cy="10565716"/>
            <a:chOff x="0" y="0"/>
            <a:chExt cx="2910524" cy="1636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0524" cy="1636906"/>
            </a:xfrm>
            <a:custGeom>
              <a:avLst/>
              <a:gdLst/>
              <a:ahLst/>
              <a:cxnLst/>
              <a:rect l="l" t="t" r="r" b="b"/>
              <a:pathLst>
                <a:path w="2910524" h="1636906">
                  <a:moveTo>
                    <a:pt x="0" y="0"/>
                  </a:moveTo>
                  <a:lnTo>
                    <a:pt x="2910524" y="0"/>
                  </a:lnTo>
                  <a:lnTo>
                    <a:pt x="2910524" y="1636906"/>
                  </a:lnTo>
                  <a:lnTo>
                    <a:pt x="0" y="1636906"/>
                  </a:lnTo>
                  <a:close/>
                </a:path>
              </a:pathLst>
            </a:custGeom>
            <a:blipFill>
              <a:blip r:embed="rId2"/>
              <a:stretch>
                <a:fillRect t="-9231" b="-923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951903" y="2683167"/>
            <a:ext cx="6384195" cy="4920665"/>
            <a:chOff x="0" y="0"/>
            <a:chExt cx="1681434" cy="12959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81434" cy="1295978"/>
            </a:xfrm>
            <a:custGeom>
              <a:avLst/>
              <a:gdLst/>
              <a:ahLst/>
              <a:cxnLst/>
              <a:rect l="l" t="t" r="r" b="b"/>
              <a:pathLst>
                <a:path w="1681434" h="1295978">
                  <a:moveTo>
                    <a:pt x="0" y="0"/>
                  </a:moveTo>
                  <a:lnTo>
                    <a:pt x="1681434" y="0"/>
                  </a:lnTo>
                  <a:lnTo>
                    <a:pt x="1681434" y="1295978"/>
                  </a:lnTo>
                  <a:lnTo>
                    <a:pt x="0" y="12959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1681434" cy="13531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580853" y="4555490"/>
            <a:ext cx="5126295" cy="1132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79"/>
              </a:lnSpc>
              <a:spcBef>
                <a:spcPct val="0"/>
              </a:spcBef>
            </a:pPr>
            <a:r>
              <a:rPr lang="en-US" sz="3199" b="1" u="none" strike="noStrike" dirty="0">
                <a:solidFill>
                  <a:srgbClr val="00206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Embrace AI for a more efficient future</a:t>
            </a:r>
          </a:p>
        </p:txBody>
      </p:sp>
      <p:sp>
        <p:nvSpPr>
          <p:cNvPr id="8" name="Freeform 8"/>
          <p:cNvSpPr/>
          <p:nvPr/>
        </p:nvSpPr>
        <p:spPr>
          <a:xfrm>
            <a:off x="11707147" y="2071566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8" y="0"/>
                </a:lnTo>
                <a:lnTo>
                  <a:pt x="2149398" y="1223203"/>
                </a:lnTo>
                <a:lnTo>
                  <a:pt x="0" y="12232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877204" y="9863236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8" y="0"/>
                </a:lnTo>
                <a:lnTo>
                  <a:pt x="2149398" y="1223202"/>
                </a:lnTo>
                <a:lnTo>
                  <a:pt x="0" y="12232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9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19175"/>
            <a:ext cx="11881236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</a:pPr>
            <a:r>
              <a:rPr lang="en-US" sz="8000" b="1" dirty="0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Key Concepts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28700" y="3143035"/>
            <a:ext cx="9838242" cy="1124233"/>
            <a:chOff x="0" y="0"/>
            <a:chExt cx="13117655" cy="1498978"/>
          </a:xfrm>
        </p:grpSpPr>
        <p:sp>
          <p:nvSpPr>
            <p:cNvPr id="4" name="TextBox 4"/>
            <p:cNvSpPr txBox="1"/>
            <p:nvPr/>
          </p:nvSpPr>
          <p:spPr>
            <a:xfrm>
              <a:off x="0" y="0"/>
              <a:ext cx="13117655" cy="635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92"/>
                </a:lnSpc>
                <a:spcBef>
                  <a:spcPct val="0"/>
                </a:spcBef>
              </a:pPr>
              <a:r>
                <a:rPr lang="en-US" sz="3160" b="1" u="none" dirty="0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The Fastest Tech Wave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41405"/>
              <a:ext cx="13117655" cy="5575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94"/>
                </a:lnSpc>
              </a:pPr>
              <a:r>
                <a:rPr lang="en-US" sz="2567" u="none" dirty="0">
                  <a:solidFill>
                    <a:srgbClr val="FFFFFF"/>
                  </a:solidFill>
                  <a:latin typeface="HK Grotesk"/>
                  <a:ea typeface="HK Grotesk"/>
                  <a:cs typeface="HK Grotesk"/>
                  <a:sym typeface="HK Grotesk"/>
                </a:rPr>
                <a:t>AI technology is advancing at an </a:t>
              </a:r>
              <a:r>
                <a:rPr lang="en-US" sz="2567" b="1" u="none" dirty="0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unprecedented pace</a:t>
              </a:r>
              <a:r>
                <a:rPr lang="en-US" sz="2567" u="none" dirty="0">
                  <a:solidFill>
                    <a:srgbClr val="FFFFFF"/>
                  </a:solidFill>
                  <a:latin typeface="HK Grotesk"/>
                  <a:ea typeface="HK Grotesk"/>
                  <a:cs typeface="HK Grotesk"/>
                  <a:sym typeface="HK Grotesk"/>
                </a:rPr>
                <a:t> today.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4875962"/>
            <a:ext cx="9838242" cy="1124233"/>
            <a:chOff x="0" y="0"/>
            <a:chExt cx="13117655" cy="1498978"/>
          </a:xfrm>
        </p:grpSpPr>
        <p:sp>
          <p:nvSpPr>
            <p:cNvPr id="7" name="TextBox 7"/>
            <p:cNvSpPr txBox="1"/>
            <p:nvPr/>
          </p:nvSpPr>
          <p:spPr>
            <a:xfrm>
              <a:off x="0" y="0"/>
              <a:ext cx="13117655" cy="635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92"/>
                </a:lnSpc>
                <a:spcBef>
                  <a:spcPct val="0"/>
                </a:spcBef>
              </a:pPr>
              <a:r>
                <a:rPr lang="en-US" sz="3160" b="1" u="none" dirty="0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Rising Client Expectations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941405"/>
              <a:ext cx="13117655" cy="5575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94"/>
                </a:lnSpc>
              </a:pPr>
              <a:r>
                <a:rPr lang="en-US" sz="2567" u="none" dirty="0">
                  <a:solidFill>
                    <a:srgbClr val="FFFFFF"/>
                  </a:solidFill>
                  <a:latin typeface="HK Grotesk"/>
                  <a:ea typeface="HK Grotesk"/>
                  <a:cs typeface="HK Grotesk"/>
                  <a:sym typeface="HK Grotesk"/>
                </a:rPr>
                <a:t>Clients demand </a:t>
              </a:r>
              <a:r>
                <a:rPr lang="en-US" sz="2567" b="1" u="none" dirty="0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more transparency</a:t>
              </a:r>
              <a:r>
                <a:rPr lang="en-US" sz="2567" u="none" dirty="0">
                  <a:solidFill>
                    <a:srgbClr val="FFFFFF"/>
                  </a:solidFill>
                  <a:latin typeface="HK Grotesk"/>
                  <a:ea typeface="HK Grotesk"/>
                  <a:cs typeface="HK Grotesk"/>
                  <a:sym typeface="HK Grotesk"/>
                </a:rPr>
                <a:t> and quicker responses than ever.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6608943"/>
            <a:ext cx="9838242" cy="1124233"/>
            <a:chOff x="0" y="0"/>
            <a:chExt cx="13117655" cy="1498978"/>
          </a:xfrm>
        </p:grpSpPr>
        <p:sp>
          <p:nvSpPr>
            <p:cNvPr id="10" name="TextBox 10"/>
            <p:cNvSpPr txBox="1"/>
            <p:nvPr/>
          </p:nvSpPr>
          <p:spPr>
            <a:xfrm>
              <a:off x="0" y="0"/>
              <a:ext cx="13117655" cy="635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92"/>
                </a:lnSpc>
                <a:spcBef>
                  <a:spcPct val="0"/>
                </a:spcBef>
              </a:pPr>
              <a:r>
                <a:rPr lang="en-US" sz="3160" b="1" u="none" dirty="0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Accountants in the Spotlight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941405"/>
              <a:ext cx="13117655" cy="5575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94"/>
                </a:lnSpc>
              </a:pPr>
              <a:r>
                <a:rPr lang="en-US" sz="2567" u="none" dirty="0">
                  <a:solidFill>
                    <a:srgbClr val="FFFFFF"/>
                  </a:solidFill>
                  <a:latin typeface="HK Grotesk"/>
                  <a:ea typeface="HK Grotesk"/>
                  <a:cs typeface="HK Grotesk"/>
                  <a:sym typeface="HK Grotesk"/>
                </a:rPr>
                <a:t>Accountants are </a:t>
              </a:r>
              <a:r>
                <a:rPr lang="en-US" sz="2567" b="1" u="none" dirty="0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critical players</a:t>
              </a:r>
              <a:r>
                <a:rPr lang="en-US" sz="2567" u="none" dirty="0">
                  <a:solidFill>
                    <a:srgbClr val="FFFFFF"/>
                  </a:solidFill>
                  <a:latin typeface="HK Grotesk"/>
                  <a:ea typeface="HK Grotesk"/>
                  <a:cs typeface="HK Grotesk"/>
                  <a:sym typeface="HK Grotesk"/>
                </a:rPr>
                <a:t> in the digital transformation journey.</a:t>
              </a:r>
            </a:p>
          </p:txBody>
        </p:sp>
      </p:grpSp>
      <p:sp>
        <p:nvSpPr>
          <p:cNvPr id="12" name="Freeform 12"/>
          <p:cNvSpPr/>
          <p:nvPr/>
        </p:nvSpPr>
        <p:spPr>
          <a:xfrm rot="-1189346" flipV="1">
            <a:off x="4309095" y="8958593"/>
            <a:ext cx="7316407" cy="5986151"/>
          </a:xfrm>
          <a:custGeom>
            <a:avLst/>
            <a:gdLst/>
            <a:ahLst/>
            <a:cxnLst/>
            <a:rect l="l" t="t" r="r" b="b"/>
            <a:pathLst>
              <a:path w="7316407" h="5986151">
                <a:moveTo>
                  <a:pt x="0" y="5986151"/>
                </a:moveTo>
                <a:lnTo>
                  <a:pt x="7316407" y="5986151"/>
                </a:lnTo>
                <a:lnTo>
                  <a:pt x="7316407" y="0"/>
                </a:lnTo>
                <a:lnTo>
                  <a:pt x="0" y="0"/>
                </a:lnTo>
                <a:lnTo>
                  <a:pt x="0" y="598615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2279230" y="0"/>
            <a:ext cx="8652962" cy="10287000"/>
            <a:chOff x="0" y="0"/>
            <a:chExt cx="658703" cy="78309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58703" cy="783094"/>
            </a:xfrm>
            <a:custGeom>
              <a:avLst/>
              <a:gdLst/>
              <a:ahLst/>
              <a:cxnLst/>
              <a:rect l="l" t="t" r="r" b="b"/>
              <a:pathLst>
                <a:path w="658703" h="783094">
                  <a:moveTo>
                    <a:pt x="203200" y="0"/>
                  </a:moveTo>
                  <a:lnTo>
                    <a:pt x="658703" y="0"/>
                  </a:lnTo>
                  <a:lnTo>
                    <a:pt x="455503" y="783094"/>
                  </a:lnTo>
                  <a:lnTo>
                    <a:pt x="0" y="783094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5"/>
              <a:stretch>
                <a:fillRect l="-39051" r="-3905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3068066" y="0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7" y="0"/>
                </a:lnTo>
                <a:lnTo>
                  <a:pt x="2149397" y="1223203"/>
                </a:lnTo>
                <a:lnTo>
                  <a:pt x="0" y="12232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1120698" y="8646699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8" y="0"/>
                </a:lnTo>
                <a:lnTo>
                  <a:pt x="2149398" y="1223202"/>
                </a:lnTo>
                <a:lnTo>
                  <a:pt x="0" y="1223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9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3482675"/>
            <a:ext cx="17602200" cy="5036939"/>
            <a:chOff x="-2782763" y="-9525"/>
            <a:chExt cx="23469600" cy="6715918"/>
          </a:xfrm>
        </p:grpSpPr>
        <p:sp>
          <p:nvSpPr>
            <p:cNvPr id="3" name="TextBox 3"/>
            <p:cNvSpPr txBox="1"/>
            <p:nvPr/>
          </p:nvSpPr>
          <p:spPr>
            <a:xfrm>
              <a:off x="1465333" y="6049168"/>
              <a:ext cx="12658479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40"/>
                </a:lnSpc>
                <a:spcBef>
                  <a:spcPct val="0"/>
                </a:spcBef>
              </a:pPr>
              <a:r>
                <a:rPr lang="en-US" sz="3200" b="1" u="none" strike="noStrike" dirty="0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– Closing Call to Action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2782763" y="-9525"/>
              <a:ext cx="23469600" cy="49244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9600"/>
                </a:lnSpc>
                <a:spcBef>
                  <a:spcPct val="0"/>
                </a:spcBef>
              </a:pPr>
              <a:r>
                <a:rPr lang="en-US" sz="8000" b="1" u="none" strike="noStrike" dirty="0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“Make AI your ally in delivering greater value to the Accounting Profession”</a:t>
              </a:r>
            </a:p>
          </p:txBody>
        </p:sp>
      </p:grpSp>
      <p:sp>
        <p:nvSpPr>
          <p:cNvPr id="5" name="Freeform 5"/>
          <p:cNvSpPr/>
          <p:nvPr/>
        </p:nvSpPr>
        <p:spPr>
          <a:xfrm rot="6463959" flipV="1">
            <a:off x="10014081" y="7715814"/>
            <a:ext cx="10518066" cy="8605691"/>
          </a:xfrm>
          <a:custGeom>
            <a:avLst/>
            <a:gdLst/>
            <a:ahLst/>
            <a:cxnLst/>
            <a:rect l="l" t="t" r="r" b="b"/>
            <a:pathLst>
              <a:path w="10518066" h="8605691">
                <a:moveTo>
                  <a:pt x="0" y="8605691"/>
                </a:moveTo>
                <a:lnTo>
                  <a:pt x="10518066" y="8605691"/>
                </a:lnTo>
                <a:lnTo>
                  <a:pt x="10518066" y="0"/>
                </a:lnTo>
                <a:lnTo>
                  <a:pt x="0" y="0"/>
                </a:lnTo>
                <a:lnTo>
                  <a:pt x="0" y="860569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439051" flipV="1">
            <a:off x="-5018915" y="-5636197"/>
            <a:ext cx="10518066" cy="8605691"/>
          </a:xfrm>
          <a:custGeom>
            <a:avLst/>
            <a:gdLst/>
            <a:ahLst/>
            <a:cxnLst/>
            <a:rect l="l" t="t" r="r" b="b"/>
            <a:pathLst>
              <a:path w="10518066" h="8605691">
                <a:moveTo>
                  <a:pt x="0" y="8605691"/>
                </a:moveTo>
                <a:lnTo>
                  <a:pt x="10518066" y="8605691"/>
                </a:lnTo>
                <a:lnTo>
                  <a:pt x="10518066" y="0"/>
                </a:lnTo>
                <a:lnTo>
                  <a:pt x="0" y="0"/>
                </a:lnTo>
                <a:lnTo>
                  <a:pt x="0" y="860569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133049" y="707653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8" y="0"/>
                </a:lnTo>
                <a:lnTo>
                  <a:pt x="2149398" y="1223203"/>
                </a:lnTo>
                <a:lnTo>
                  <a:pt x="0" y="12232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109902" y="8008686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8" y="0"/>
                </a:lnTo>
                <a:lnTo>
                  <a:pt x="2149398" y="1223203"/>
                </a:lnTo>
                <a:lnTo>
                  <a:pt x="0" y="12232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700351" y="9863236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8" y="0"/>
                </a:lnTo>
                <a:lnTo>
                  <a:pt x="2149398" y="1223202"/>
                </a:lnTo>
                <a:lnTo>
                  <a:pt x="0" y="1223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365731" y="-849757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7" y="0"/>
                </a:lnTo>
                <a:lnTo>
                  <a:pt x="2149397" y="1223203"/>
                </a:lnTo>
                <a:lnTo>
                  <a:pt x="0" y="12232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9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150026" flipV="1">
            <a:off x="3828092" y="9426229"/>
            <a:ext cx="7316407" cy="5986151"/>
          </a:xfrm>
          <a:custGeom>
            <a:avLst/>
            <a:gdLst/>
            <a:ahLst/>
            <a:cxnLst/>
            <a:rect l="l" t="t" r="r" b="b"/>
            <a:pathLst>
              <a:path w="7316407" h="5986151">
                <a:moveTo>
                  <a:pt x="0" y="5986151"/>
                </a:moveTo>
                <a:lnTo>
                  <a:pt x="7316406" y="5986151"/>
                </a:lnTo>
                <a:lnTo>
                  <a:pt x="7316406" y="0"/>
                </a:lnTo>
                <a:lnTo>
                  <a:pt x="0" y="0"/>
                </a:lnTo>
                <a:lnTo>
                  <a:pt x="0" y="598615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133816"/>
            <a:ext cx="8115300" cy="40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99"/>
              </a:lnSpc>
            </a:pPr>
            <a:r>
              <a:rPr lang="en-US" sz="2199" b="1" spc="81" dirty="0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THANK YOU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80190" y="2033019"/>
            <a:ext cx="887902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</a:pPr>
            <a:r>
              <a:rPr lang="en-US" sz="8000" b="1" dirty="0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Reach out for more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295400" y="2798914"/>
            <a:ext cx="8877300" cy="1919358"/>
            <a:chOff x="0" y="725243"/>
            <a:chExt cx="11836400" cy="2559142"/>
          </a:xfrm>
        </p:grpSpPr>
        <p:sp>
          <p:nvSpPr>
            <p:cNvPr id="7" name="TextBox 7"/>
            <p:cNvSpPr txBox="1"/>
            <p:nvPr/>
          </p:nvSpPr>
          <p:spPr>
            <a:xfrm>
              <a:off x="0" y="725243"/>
              <a:ext cx="10820400" cy="649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92"/>
                </a:lnSpc>
                <a:spcBef>
                  <a:spcPct val="0"/>
                </a:spcBef>
              </a:pPr>
              <a:endParaRPr lang="en-US" sz="3160" b="1" u="none" dirty="0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760364"/>
              <a:ext cx="10820400" cy="6648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47"/>
                </a:lnSpc>
              </a:pPr>
              <a:r>
                <a:rPr lang="en-US" sz="2962" u="none" dirty="0">
                  <a:solidFill>
                    <a:srgbClr val="FFFFFF"/>
                  </a:solidFill>
                  <a:latin typeface="HK Grotesk"/>
                  <a:ea typeface="HK Grotesk"/>
                  <a:cs typeface="HK Grotesk"/>
                  <a:sym typeface="HK Grotesk"/>
                </a:rPr>
                <a:t>Social Media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0" y="2469506"/>
              <a:ext cx="10820400" cy="649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92"/>
                </a:lnSpc>
                <a:spcBef>
                  <a:spcPct val="0"/>
                </a:spcBef>
              </a:pPr>
              <a:endParaRPr lang="en-US" sz="3160" b="1" u="none" dirty="0">
                <a:solidFill>
                  <a:schemeClr val="bg1"/>
                </a:solidFill>
                <a:latin typeface="HK Grotesk Bold"/>
                <a:ea typeface="HK Grotesk Bold"/>
                <a:cs typeface="HK Grotesk Bold"/>
                <a:sym typeface="HK Grotesk Bold"/>
              </a:endParaRPr>
            </a:p>
          </p:txBody>
        </p:sp>
        <p:sp>
          <p:nvSpPr>
            <p:cNvPr id="19" name="TextBox 9">
              <a:extLst>
                <a:ext uri="{FF2B5EF4-FFF2-40B4-BE49-F238E27FC236}">
                  <a16:creationId xmlns:a16="http://schemas.microsoft.com/office/drawing/2014/main" id="{D156A723-CD49-4620-2D7F-FE70EAA0D803}"/>
                </a:ext>
              </a:extLst>
            </p:cNvPr>
            <p:cNvSpPr txBox="1"/>
            <p:nvPr/>
          </p:nvSpPr>
          <p:spPr>
            <a:xfrm>
              <a:off x="1016000" y="2657719"/>
              <a:ext cx="10820400" cy="626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92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chemeClr val="bg1"/>
                  </a:solidFill>
                </a:rPr>
                <a:t>https://</a:t>
              </a:r>
              <a:r>
                <a:rPr lang="en-US" sz="2800" dirty="0" err="1">
                  <a:solidFill>
                    <a:schemeClr val="bg1"/>
                  </a:solidFill>
                </a:rPr>
                <a:t>www.linkedin.com</a:t>
              </a:r>
              <a:r>
                <a:rPr lang="en-US" sz="2800" dirty="0">
                  <a:solidFill>
                    <a:schemeClr val="bg1"/>
                  </a:solidFill>
                </a:rPr>
                <a:t>/in/</a:t>
              </a:r>
              <a:r>
                <a:rPr lang="en-US" sz="2800" dirty="0" err="1">
                  <a:solidFill>
                    <a:schemeClr val="bg1"/>
                  </a:solidFill>
                </a:rPr>
                <a:t>austinweedor</a:t>
              </a:r>
              <a:r>
                <a:rPr lang="en-US" sz="2800" dirty="0">
                  <a:solidFill>
                    <a:schemeClr val="bg1"/>
                  </a:solidFill>
                </a:rPr>
                <a:t>/</a:t>
              </a:r>
              <a:r>
                <a:rPr lang="en-US" sz="2800" dirty="0"/>
                <a:t>/</a:t>
              </a:r>
              <a:endParaRPr lang="en-US" sz="3160" b="1" u="none" dirty="0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907720" y="0"/>
            <a:ext cx="11059099" cy="10287000"/>
            <a:chOff x="0" y="0"/>
            <a:chExt cx="841869" cy="78309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41869" cy="783094"/>
            </a:xfrm>
            <a:custGeom>
              <a:avLst/>
              <a:gdLst/>
              <a:ahLst/>
              <a:cxnLst/>
              <a:rect l="l" t="t" r="r" b="b"/>
              <a:pathLst>
                <a:path w="841869" h="783094">
                  <a:moveTo>
                    <a:pt x="203200" y="0"/>
                  </a:moveTo>
                  <a:lnTo>
                    <a:pt x="841869" y="0"/>
                  </a:lnTo>
                  <a:lnTo>
                    <a:pt x="638669" y="783094"/>
                  </a:lnTo>
                  <a:lnTo>
                    <a:pt x="0" y="783094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5"/>
              <a:stretch>
                <a:fillRect l="-19807" r="-1980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999852" y="-137353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8" y="0"/>
                </a:lnTo>
                <a:lnTo>
                  <a:pt x="2149398" y="1223203"/>
                </a:lnTo>
                <a:lnTo>
                  <a:pt x="0" y="12232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328934" y="9863236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8" y="0"/>
                </a:lnTo>
                <a:lnTo>
                  <a:pt x="2149398" y="1223202"/>
                </a:lnTo>
                <a:lnTo>
                  <a:pt x="0" y="1223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848563-D4C3-4012-3B58-800E2AB08CB6}"/>
              </a:ext>
            </a:extLst>
          </p:cNvPr>
          <p:cNvSpPr txBox="1"/>
          <p:nvPr/>
        </p:nvSpPr>
        <p:spPr>
          <a:xfrm>
            <a:off x="1063850" y="5832656"/>
            <a:ext cx="10869899" cy="636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>
              <a:lnSpc>
                <a:spcPts val="4147"/>
              </a:lnSpc>
            </a:pPr>
            <a:r>
              <a:rPr lang="en-US" sz="4000" b="1" dirty="0">
                <a:solidFill>
                  <a:schemeClr val="bg1"/>
                </a:solidFill>
              </a:rPr>
              <a:t>Authors of the following work:</a:t>
            </a:r>
            <a:endParaRPr lang="en-US" sz="4000" b="1" u="none" dirty="0">
              <a:solidFill>
                <a:schemeClr val="bg1"/>
              </a:solidFill>
              <a:latin typeface="HK Grotesk"/>
              <a:ea typeface="HK Grotesk"/>
              <a:cs typeface="HK Grotesk"/>
              <a:sym typeface="HK Grotesk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00A17B-9D9D-5DDC-D9E6-7FF11A8D6F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0272" y="6753191"/>
            <a:ext cx="3406116" cy="22707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BFA74D3-C70D-8C6B-4DA4-DA916BE21375}"/>
              </a:ext>
            </a:extLst>
          </p:cNvPr>
          <p:cNvSpPr txBox="1"/>
          <p:nvPr/>
        </p:nvSpPr>
        <p:spPr>
          <a:xfrm>
            <a:off x="1967065" y="4848258"/>
            <a:ext cx="106599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https://</a:t>
            </a:r>
            <a:r>
              <a:rPr lang="en-US" sz="2800" dirty="0" err="1">
                <a:solidFill>
                  <a:schemeClr val="bg1"/>
                </a:solidFill>
              </a:rPr>
              <a:t>www.linkedin.com</a:t>
            </a:r>
            <a:r>
              <a:rPr lang="en-US" sz="2800" dirty="0">
                <a:solidFill>
                  <a:schemeClr val="bg1"/>
                </a:solidFill>
              </a:rPr>
              <a:t>/in/</a:t>
            </a:r>
            <a:r>
              <a:rPr lang="en-US" sz="2800" dirty="0" err="1">
                <a:solidFill>
                  <a:schemeClr val="bg1"/>
                </a:solidFill>
              </a:rPr>
              <a:t>jacobideji</a:t>
            </a:r>
            <a:r>
              <a:rPr lang="en-US" sz="2800" dirty="0">
                <a:solidFill>
                  <a:schemeClr val="bg1"/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9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66405" y="7422290"/>
            <a:ext cx="9466750" cy="9466750"/>
          </a:xfrm>
          <a:custGeom>
            <a:avLst/>
            <a:gdLst/>
            <a:ahLst/>
            <a:cxnLst/>
            <a:rect l="l" t="t" r="r" b="b"/>
            <a:pathLst>
              <a:path w="9466750" h="9466750">
                <a:moveTo>
                  <a:pt x="0" y="0"/>
                </a:moveTo>
                <a:lnTo>
                  <a:pt x="9466750" y="0"/>
                </a:lnTo>
                <a:lnTo>
                  <a:pt x="9466750" y="9466750"/>
                </a:lnTo>
                <a:lnTo>
                  <a:pt x="0" y="9466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699053" y="-637047"/>
            <a:ext cx="9466750" cy="9466750"/>
          </a:xfrm>
          <a:custGeom>
            <a:avLst/>
            <a:gdLst/>
            <a:ahLst/>
            <a:cxnLst/>
            <a:rect l="l" t="t" r="r" b="b"/>
            <a:pathLst>
              <a:path w="9466750" h="9466750">
                <a:moveTo>
                  <a:pt x="0" y="0"/>
                </a:moveTo>
                <a:lnTo>
                  <a:pt x="9466750" y="0"/>
                </a:lnTo>
                <a:lnTo>
                  <a:pt x="9466750" y="9466750"/>
                </a:lnTo>
                <a:lnTo>
                  <a:pt x="0" y="9466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4454239" y="6638823"/>
            <a:ext cx="2805061" cy="2805061"/>
            <a:chOff x="0" y="0"/>
            <a:chExt cx="903111" cy="90311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03111" cy="903111"/>
            </a:xfrm>
            <a:custGeom>
              <a:avLst/>
              <a:gdLst/>
              <a:ahLst/>
              <a:cxnLst/>
              <a:rect l="l" t="t" r="r" b="b"/>
              <a:pathLst>
                <a:path w="903111" h="903111">
                  <a:moveTo>
                    <a:pt x="0" y="0"/>
                  </a:moveTo>
                  <a:lnTo>
                    <a:pt x="903111" y="0"/>
                  </a:lnTo>
                  <a:lnTo>
                    <a:pt x="903111" y="903111"/>
                  </a:lnTo>
                  <a:lnTo>
                    <a:pt x="0" y="9031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8100"/>
              <a:ext cx="903111" cy="8650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8891339" y="6638823"/>
            <a:ext cx="2757838" cy="2805061"/>
          </a:xfrm>
          <a:custGeom>
            <a:avLst/>
            <a:gdLst/>
            <a:ahLst/>
            <a:cxnLst/>
            <a:rect l="l" t="t" r="r" b="b"/>
            <a:pathLst>
              <a:path w="2757838" h="2805061">
                <a:moveTo>
                  <a:pt x="0" y="0"/>
                </a:moveTo>
                <a:lnTo>
                  <a:pt x="2757838" y="0"/>
                </a:lnTo>
                <a:lnTo>
                  <a:pt x="2757838" y="2805061"/>
                </a:lnTo>
                <a:lnTo>
                  <a:pt x="0" y="28050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5432428" y="7617013"/>
            <a:ext cx="848682" cy="8486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2344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90500" y="161925"/>
              <a:ext cx="431800" cy="460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1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649177" y="1028700"/>
            <a:ext cx="5610123" cy="5610123"/>
            <a:chOff x="0" y="0"/>
            <a:chExt cx="3331210" cy="33312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3331210" y="3331210"/>
                  </a:moveTo>
                  <a:lnTo>
                    <a:pt x="0" y="3331210"/>
                  </a:lnTo>
                  <a:cubicBezTo>
                    <a:pt x="0" y="1490980"/>
                    <a:pt x="1490980" y="0"/>
                    <a:pt x="3331210" y="0"/>
                  </a:cubicBezTo>
                  <a:lnTo>
                    <a:pt x="3331210" y="3331210"/>
                  </a:lnTo>
                  <a:close/>
                </a:path>
              </a:pathLst>
            </a:custGeom>
            <a:blipFill>
              <a:blip r:embed="rId7"/>
              <a:stretch>
                <a:fillRect t="-25046" b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2419387"/>
            <a:ext cx="9439790" cy="3353881"/>
            <a:chOff x="0" y="0"/>
            <a:chExt cx="12586386" cy="4471842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333375"/>
              <a:ext cx="12586386" cy="3996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1310"/>
                </a:lnSpc>
              </a:pPr>
              <a:r>
                <a:rPr lang="en-US" sz="8700" b="1">
                  <a:solidFill>
                    <a:srgbClr val="FFFFFF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State of AI</a:t>
              </a:r>
            </a:p>
            <a:p>
              <a:pPr marL="0" lvl="0" indent="0" algn="l">
                <a:lnSpc>
                  <a:spcPts val="11310"/>
                </a:lnSpc>
              </a:pPr>
              <a:r>
                <a:rPr lang="en-US" sz="8700" b="1">
                  <a:solidFill>
                    <a:srgbClr val="FFFFFF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in Accounting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3887642"/>
              <a:ext cx="12586386" cy="584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79"/>
                </a:lnSpc>
                <a:spcBef>
                  <a:spcPct val="0"/>
                </a:spcBef>
              </a:pPr>
              <a:r>
                <a:rPr lang="en-US" sz="2899" b="1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Exploring AI's impact on the accounting industry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6175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9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214878" y="-2862546"/>
            <a:ext cx="14195715" cy="16316891"/>
            <a:chOff x="0" y="0"/>
            <a:chExt cx="18927621" cy="21755855"/>
          </a:xfrm>
        </p:grpSpPr>
        <p:grpSp>
          <p:nvGrpSpPr>
            <p:cNvPr id="3" name="Group 3"/>
            <p:cNvGrpSpPr/>
            <p:nvPr/>
          </p:nvGrpSpPr>
          <p:grpSpPr>
            <a:xfrm>
              <a:off x="4193913" y="3807129"/>
              <a:ext cx="6912560" cy="13716000"/>
              <a:chOff x="0" y="0"/>
              <a:chExt cx="1365444" cy="270933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365444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1365444" h="2709333">
                    <a:moveTo>
                      <a:pt x="0" y="0"/>
                    </a:moveTo>
                    <a:lnTo>
                      <a:pt x="1365444" y="0"/>
                    </a:lnTo>
                    <a:lnTo>
                      <a:pt x="1365444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1365444" cy="273790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 flipV="1">
              <a:off x="1482811" y="1056766"/>
              <a:ext cx="11624423" cy="9510891"/>
            </a:xfrm>
            <a:custGeom>
              <a:avLst/>
              <a:gdLst/>
              <a:ahLst/>
              <a:cxnLst/>
              <a:rect l="l" t="t" r="r" b="b"/>
              <a:pathLst>
                <a:path w="11624423" h="9510891">
                  <a:moveTo>
                    <a:pt x="0" y="9510891"/>
                  </a:moveTo>
                  <a:lnTo>
                    <a:pt x="11624422" y="9510891"/>
                  </a:lnTo>
                  <a:lnTo>
                    <a:pt x="11624422" y="0"/>
                  </a:lnTo>
                  <a:lnTo>
                    <a:pt x="0" y="0"/>
                  </a:lnTo>
                  <a:lnTo>
                    <a:pt x="0" y="951089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3210246">
              <a:off x="1808473" y="10144129"/>
              <a:ext cx="9981473" cy="9530777"/>
            </a:xfrm>
            <a:custGeom>
              <a:avLst/>
              <a:gdLst/>
              <a:ahLst/>
              <a:cxnLst/>
              <a:rect l="l" t="t" r="r" b="b"/>
              <a:pathLst>
                <a:path w="9981473" h="9530777">
                  <a:moveTo>
                    <a:pt x="0" y="0"/>
                  </a:moveTo>
                  <a:lnTo>
                    <a:pt x="9981473" y="0"/>
                  </a:lnTo>
                  <a:lnTo>
                    <a:pt x="9981473" y="9530777"/>
                  </a:lnTo>
                  <a:lnTo>
                    <a:pt x="0" y="9530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1670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543675">
              <a:off x="9585631" y="8330372"/>
              <a:ext cx="8493621" cy="5848324"/>
            </a:xfrm>
            <a:custGeom>
              <a:avLst/>
              <a:gdLst/>
              <a:ahLst/>
              <a:cxnLst/>
              <a:rect l="l" t="t" r="r" b="b"/>
              <a:pathLst>
                <a:path w="8493621" h="5848324">
                  <a:moveTo>
                    <a:pt x="0" y="0"/>
                  </a:moveTo>
                  <a:lnTo>
                    <a:pt x="8493621" y="0"/>
                  </a:lnTo>
                  <a:lnTo>
                    <a:pt x="8493621" y="5848324"/>
                  </a:lnTo>
                  <a:lnTo>
                    <a:pt x="0" y="584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62965" r="-371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855655" y="1028700"/>
            <a:ext cx="12959375" cy="1937326"/>
            <a:chOff x="0" y="0"/>
            <a:chExt cx="17279166" cy="2583101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9525"/>
              <a:ext cx="17279166" cy="1635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600"/>
                </a:lnSpc>
              </a:pPr>
              <a:r>
                <a:rPr lang="en-US" sz="8000" b="1" dirty="0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Key Metrics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906826"/>
              <a:ext cx="17279166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</a:pPr>
              <a:r>
                <a:rPr lang="en-US" sz="3000" u="none" dirty="0">
                  <a:solidFill>
                    <a:srgbClr val="FFFFFF"/>
                  </a:solidFill>
                  <a:latin typeface="HK Grotesk"/>
                  <a:ea typeface="HK Grotesk"/>
                  <a:cs typeface="HK Grotesk"/>
                  <a:sym typeface="HK Grotesk"/>
                </a:rPr>
                <a:t>Understanding the </a:t>
              </a:r>
              <a:r>
                <a:rPr lang="en-US" sz="3000" b="1" u="none" dirty="0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current landscape</a:t>
              </a:r>
              <a:r>
                <a:rPr lang="en-US" sz="3000" u="none" dirty="0">
                  <a:solidFill>
                    <a:srgbClr val="FFFFFF"/>
                  </a:solidFill>
                  <a:latin typeface="HK Grotesk"/>
                  <a:ea typeface="HK Grotesk"/>
                  <a:cs typeface="HK Grotesk"/>
                  <a:sym typeface="HK Grotesk"/>
                </a:rPr>
                <a:t> of AI in accounting is crucial.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020133" y="4832013"/>
            <a:ext cx="6568257" cy="1085142"/>
            <a:chOff x="0" y="0"/>
            <a:chExt cx="8757677" cy="1446856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9525"/>
              <a:ext cx="8757677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840"/>
                </a:lnSpc>
                <a:spcBef>
                  <a:spcPct val="0"/>
                </a:spcBef>
              </a:pPr>
              <a:r>
                <a:rPr lang="en-US" sz="3200" b="1" dirty="0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AI Adoption Rate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954105"/>
              <a:ext cx="8757677" cy="492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124"/>
                </a:lnSpc>
              </a:pPr>
              <a:r>
                <a:rPr lang="en-US" sz="2231" dirty="0">
                  <a:solidFill>
                    <a:srgbClr val="FFFFFF"/>
                  </a:solidFill>
                  <a:latin typeface="HK Grotesk"/>
                  <a:ea typeface="HK Grotesk"/>
                  <a:cs typeface="HK Grotesk"/>
                  <a:sym typeface="HK Grotesk"/>
                </a:rPr>
                <a:t>Number of firms using AI tools today.</a:t>
              </a:r>
            </a:p>
          </p:txBody>
        </p:sp>
      </p:grpSp>
      <p:sp>
        <p:nvSpPr>
          <p:cNvPr id="15" name="AutoShape 15"/>
          <p:cNvSpPr/>
          <p:nvPr/>
        </p:nvSpPr>
        <p:spPr>
          <a:xfrm>
            <a:off x="2855655" y="7098866"/>
            <a:ext cx="12959375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9020133" y="7777424"/>
            <a:ext cx="6568257" cy="1475667"/>
            <a:chOff x="0" y="0"/>
            <a:chExt cx="8757677" cy="1967556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9525"/>
              <a:ext cx="8757677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840"/>
                </a:lnSpc>
                <a:spcBef>
                  <a:spcPct val="0"/>
                </a:spcBef>
              </a:pPr>
              <a:r>
                <a:rPr lang="en-US" sz="3200" b="1" dirty="0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Client Expectations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954105"/>
              <a:ext cx="8757677" cy="10134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124"/>
                </a:lnSpc>
              </a:pPr>
              <a:r>
                <a:rPr lang="en-US" sz="2231" dirty="0">
                  <a:solidFill>
                    <a:srgbClr val="FFFFFF"/>
                  </a:solidFill>
                  <a:latin typeface="HK Grotesk"/>
                  <a:ea typeface="HK Grotesk"/>
                  <a:cs typeface="HK Grotesk"/>
                  <a:sym typeface="HK Grotesk"/>
                </a:rPr>
                <a:t>Percentage of clients demanding AI-enhanced services.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855655" y="4640093"/>
            <a:ext cx="5303650" cy="1468982"/>
            <a:chOff x="0" y="0"/>
            <a:chExt cx="7071534" cy="1958642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7071534" cy="1958642"/>
              <a:chOff x="0" y="0"/>
              <a:chExt cx="1797092" cy="497751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797092" cy="497751"/>
              </a:xfrm>
              <a:custGeom>
                <a:avLst/>
                <a:gdLst/>
                <a:ahLst/>
                <a:cxnLst/>
                <a:rect l="l" t="t" r="r" b="b"/>
                <a:pathLst>
                  <a:path w="1797092" h="497751">
                    <a:moveTo>
                      <a:pt x="0" y="0"/>
                    </a:moveTo>
                    <a:lnTo>
                      <a:pt x="1797092" y="0"/>
                    </a:lnTo>
                    <a:lnTo>
                      <a:pt x="1797092" y="497751"/>
                    </a:lnTo>
                    <a:lnTo>
                      <a:pt x="0" y="497751"/>
                    </a:lnTo>
                    <a:close/>
                  </a:path>
                </a:pathLst>
              </a:custGeom>
              <a:solidFill>
                <a:srgbClr val="23449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114300"/>
                <a:ext cx="1797092" cy="6120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295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434716" y="266851"/>
              <a:ext cx="6202101" cy="13106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295"/>
                </a:lnSpc>
                <a:spcBef>
                  <a:spcPct val="0"/>
                </a:spcBef>
              </a:pPr>
              <a:r>
                <a:rPr lang="en-US" sz="5925" b="1" u="none" strike="noStrike" dirty="0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1,200,000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855655" y="7780766"/>
            <a:ext cx="5303650" cy="1468982"/>
            <a:chOff x="0" y="0"/>
            <a:chExt cx="7071534" cy="1958642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7071534" cy="1958642"/>
              <a:chOff x="0" y="0"/>
              <a:chExt cx="1797092" cy="49775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797092" cy="497751"/>
              </a:xfrm>
              <a:custGeom>
                <a:avLst/>
                <a:gdLst/>
                <a:ahLst/>
                <a:cxnLst/>
                <a:rect l="l" t="t" r="r" b="b"/>
                <a:pathLst>
                  <a:path w="1797092" h="497751">
                    <a:moveTo>
                      <a:pt x="0" y="0"/>
                    </a:moveTo>
                    <a:lnTo>
                      <a:pt x="1797092" y="0"/>
                    </a:lnTo>
                    <a:lnTo>
                      <a:pt x="1797092" y="497751"/>
                    </a:lnTo>
                    <a:lnTo>
                      <a:pt x="0" y="497751"/>
                    </a:lnTo>
                    <a:close/>
                  </a:path>
                </a:pathLst>
              </a:custGeom>
              <a:solidFill>
                <a:srgbClr val="23449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114300"/>
                <a:ext cx="1797092" cy="6120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295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434716" y="296002"/>
              <a:ext cx="6202101" cy="13106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295"/>
                </a:lnSpc>
                <a:spcBef>
                  <a:spcPct val="0"/>
                </a:spcBef>
              </a:pPr>
              <a:r>
                <a:rPr lang="en-US" sz="5925" b="1" dirty="0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75%</a:t>
              </a:r>
            </a:p>
          </p:txBody>
        </p:sp>
      </p:grpSp>
      <p:sp>
        <p:nvSpPr>
          <p:cNvPr id="29" name="Freeform 29"/>
          <p:cNvSpPr/>
          <p:nvPr/>
        </p:nvSpPr>
        <p:spPr>
          <a:xfrm>
            <a:off x="16858957" y="774169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8" y="0"/>
                </a:lnTo>
                <a:lnTo>
                  <a:pt x="2149398" y="1223202"/>
                </a:lnTo>
                <a:lnTo>
                  <a:pt x="0" y="1223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-4652211" flipV="1">
            <a:off x="15134919" y="6215822"/>
            <a:ext cx="5245949" cy="4292140"/>
          </a:xfrm>
          <a:custGeom>
            <a:avLst/>
            <a:gdLst/>
            <a:ahLst/>
            <a:cxnLst/>
            <a:rect l="l" t="t" r="r" b="b"/>
            <a:pathLst>
              <a:path w="5245949" h="4292140">
                <a:moveTo>
                  <a:pt x="0" y="4292140"/>
                </a:moveTo>
                <a:lnTo>
                  <a:pt x="5245949" y="4292140"/>
                </a:lnTo>
                <a:lnTo>
                  <a:pt x="5245949" y="0"/>
                </a:lnTo>
                <a:lnTo>
                  <a:pt x="0" y="0"/>
                </a:lnTo>
                <a:lnTo>
                  <a:pt x="0" y="429214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9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66405" y="7139434"/>
            <a:ext cx="9466750" cy="9466750"/>
          </a:xfrm>
          <a:custGeom>
            <a:avLst/>
            <a:gdLst/>
            <a:ahLst/>
            <a:cxnLst/>
            <a:rect l="l" t="t" r="r" b="b"/>
            <a:pathLst>
              <a:path w="9466750" h="9466750">
                <a:moveTo>
                  <a:pt x="0" y="0"/>
                </a:moveTo>
                <a:lnTo>
                  <a:pt x="9466750" y="0"/>
                </a:lnTo>
                <a:lnTo>
                  <a:pt x="9466750" y="9466750"/>
                </a:lnTo>
                <a:lnTo>
                  <a:pt x="0" y="9466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82333" y="-6319184"/>
            <a:ext cx="9466750" cy="9466750"/>
          </a:xfrm>
          <a:custGeom>
            <a:avLst/>
            <a:gdLst/>
            <a:ahLst/>
            <a:cxnLst/>
            <a:rect l="l" t="t" r="r" b="b"/>
            <a:pathLst>
              <a:path w="9466750" h="9466750">
                <a:moveTo>
                  <a:pt x="0" y="0"/>
                </a:moveTo>
                <a:lnTo>
                  <a:pt x="9466750" y="0"/>
                </a:lnTo>
                <a:lnTo>
                  <a:pt x="9466750" y="9466750"/>
                </a:lnTo>
                <a:lnTo>
                  <a:pt x="0" y="9466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255167" y="3426192"/>
            <a:ext cx="4386027" cy="5173179"/>
            <a:chOff x="0" y="0"/>
            <a:chExt cx="1269404" cy="149722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69404" cy="1497222"/>
            </a:xfrm>
            <a:custGeom>
              <a:avLst/>
              <a:gdLst/>
              <a:ahLst/>
              <a:cxnLst/>
              <a:rect l="l" t="t" r="r" b="b"/>
              <a:pathLst>
                <a:path w="1269404" h="1497222">
                  <a:moveTo>
                    <a:pt x="0" y="0"/>
                  </a:moveTo>
                  <a:lnTo>
                    <a:pt x="1269404" y="0"/>
                  </a:lnTo>
                  <a:lnTo>
                    <a:pt x="1269404" y="1497222"/>
                  </a:lnTo>
                  <a:lnTo>
                    <a:pt x="0" y="1497222"/>
                  </a:lnTo>
                  <a:close/>
                </a:path>
              </a:pathLst>
            </a:custGeom>
            <a:solidFill>
              <a:srgbClr val="2344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95250"/>
              <a:ext cx="1269404" cy="140197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545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646806" y="3426192"/>
            <a:ext cx="4386027" cy="5173179"/>
            <a:chOff x="0" y="0"/>
            <a:chExt cx="1269404" cy="149722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69404" cy="1497222"/>
            </a:xfrm>
            <a:custGeom>
              <a:avLst/>
              <a:gdLst/>
              <a:ahLst/>
              <a:cxnLst/>
              <a:rect l="l" t="t" r="r" b="b"/>
              <a:pathLst>
                <a:path w="1269404" h="1497222">
                  <a:moveTo>
                    <a:pt x="0" y="0"/>
                  </a:moveTo>
                  <a:lnTo>
                    <a:pt x="1269404" y="0"/>
                  </a:lnTo>
                  <a:lnTo>
                    <a:pt x="1269404" y="1497222"/>
                  </a:lnTo>
                  <a:lnTo>
                    <a:pt x="0" y="1497222"/>
                  </a:lnTo>
                  <a:close/>
                </a:path>
              </a:pathLst>
            </a:custGeom>
            <a:solidFill>
              <a:srgbClr val="2344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269404" cy="155437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5454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906510" y="3869623"/>
            <a:ext cx="1098055" cy="109805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27000" y="98425"/>
              <a:ext cx="558800" cy="587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1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312863" y="3899051"/>
            <a:ext cx="1068627" cy="106862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90500" y="161925"/>
              <a:ext cx="431800" cy="460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1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735141" y="2628308"/>
            <a:ext cx="1931660" cy="2865532"/>
          </a:xfrm>
          <a:custGeom>
            <a:avLst/>
            <a:gdLst/>
            <a:ahLst/>
            <a:cxnLst/>
            <a:rect l="l" t="t" r="r" b="b"/>
            <a:pathLst>
              <a:path w="1931660" h="2865532">
                <a:moveTo>
                  <a:pt x="0" y="0"/>
                </a:moveTo>
                <a:lnTo>
                  <a:pt x="1931660" y="0"/>
                </a:lnTo>
                <a:lnTo>
                  <a:pt x="1931660" y="2865532"/>
                </a:lnTo>
                <a:lnTo>
                  <a:pt x="0" y="28655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4934247" y="6840003"/>
            <a:ext cx="2664120" cy="2709739"/>
          </a:xfrm>
          <a:custGeom>
            <a:avLst/>
            <a:gdLst/>
            <a:ahLst/>
            <a:cxnLst/>
            <a:rect l="l" t="t" r="r" b="b"/>
            <a:pathLst>
              <a:path w="2664120" h="2709739">
                <a:moveTo>
                  <a:pt x="0" y="0"/>
                </a:moveTo>
                <a:lnTo>
                  <a:pt x="2664121" y="0"/>
                </a:lnTo>
                <a:lnTo>
                  <a:pt x="2664121" y="2709739"/>
                </a:lnTo>
                <a:lnTo>
                  <a:pt x="0" y="27097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737423" y="968742"/>
            <a:ext cx="12813154" cy="133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79"/>
              </a:lnSpc>
              <a:spcBef>
                <a:spcPct val="0"/>
              </a:spcBef>
            </a:pPr>
            <a:r>
              <a:rPr lang="en-US" sz="7399" b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Understanding AI Concepts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4420302" y="5302216"/>
            <a:ext cx="4055756" cy="2701204"/>
            <a:chOff x="0" y="0"/>
            <a:chExt cx="5407675" cy="3601605"/>
          </a:xfrm>
        </p:grpSpPr>
        <p:sp>
          <p:nvSpPr>
            <p:cNvPr id="20" name="TextBox 20"/>
            <p:cNvSpPr txBox="1"/>
            <p:nvPr/>
          </p:nvSpPr>
          <p:spPr>
            <a:xfrm>
              <a:off x="422670" y="1001280"/>
              <a:ext cx="4562335" cy="2600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603"/>
                </a:lnSpc>
              </a:pPr>
              <a:r>
                <a:rPr lang="en-US" sz="2169" b="1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Automation refers to technology performing tasks without human intervention, enhancing efficiency in accounting processes.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04775"/>
              <a:ext cx="5407675" cy="854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428"/>
                </a:lnSpc>
                <a:spcBef>
                  <a:spcPct val="0"/>
                </a:spcBef>
              </a:pPr>
              <a:r>
                <a:rPr lang="en-US" sz="3690" b="1">
                  <a:solidFill>
                    <a:srgbClr val="FFFFFF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Automation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811942" y="5302216"/>
            <a:ext cx="4055756" cy="2377354"/>
            <a:chOff x="0" y="0"/>
            <a:chExt cx="5407675" cy="3169805"/>
          </a:xfrm>
        </p:grpSpPr>
        <p:sp>
          <p:nvSpPr>
            <p:cNvPr id="23" name="TextBox 23"/>
            <p:cNvSpPr txBox="1"/>
            <p:nvPr/>
          </p:nvSpPr>
          <p:spPr>
            <a:xfrm>
              <a:off x="422670" y="1001280"/>
              <a:ext cx="4562335" cy="2168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603"/>
                </a:lnSpc>
              </a:pPr>
              <a:r>
                <a:rPr lang="en-US" sz="2169" b="1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Machine Learning is a subset of AI that enables systems to learn from data and improve over time.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104775"/>
              <a:ext cx="5407675" cy="854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428"/>
                </a:lnSpc>
                <a:spcBef>
                  <a:spcPct val="0"/>
                </a:spcBef>
              </a:pPr>
              <a:r>
                <a:rPr lang="en-US" sz="3690" b="1">
                  <a:solidFill>
                    <a:srgbClr val="FFFFFF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Machine Learning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8006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9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14803" y="5444948"/>
            <a:ext cx="1235693" cy="617846"/>
          </a:xfrm>
          <a:custGeom>
            <a:avLst/>
            <a:gdLst/>
            <a:ahLst/>
            <a:cxnLst/>
            <a:rect l="l" t="t" r="r" b="b"/>
            <a:pathLst>
              <a:path w="1235693" h="617846">
                <a:moveTo>
                  <a:pt x="0" y="0"/>
                </a:moveTo>
                <a:lnTo>
                  <a:pt x="1235693" y="0"/>
                </a:lnTo>
                <a:lnTo>
                  <a:pt x="1235693" y="617847"/>
                </a:lnTo>
                <a:lnTo>
                  <a:pt x="0" y="6178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638575" y="5444948"/>
            <a:ext cx="619395" cy="617846"/>
          </a:xfrm>
          <a:custGeom>
            <a:avLst/>
            <a:gdLst/>
            <a:ahLst/>
            <a:cxnLst/>
            <a:rect l="l" t="t" r="r" b="b"/>
            <a:pathLst>
              <a:path w="619395" h="617846">
                <a:moveTo>
                  <a:pt x="0" y="0"/>
                </a:moveTo>
                <a:lnTo>
                  <a:pt x="619394" y="0"/>
                </a:lnTo>
                <a:lnTo>
                  <a:pt x="619394" y="617847"/>
                </a:lnTo>
                <a:lnTo>
                  <a:pt x="0" y="6178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379837" y="4933928"/>
            <a:ext cx="2219724" cy="2257733"/>
            <a:chOff x="0" y="0"/>
            <a:chExt cx="714657" cy="72689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14657" cy="726895"/>
            </a:xfrm>
            <a:custGeom>
              <a:avLst/>
              <a:gdLst/>
              <a:ahLst/>
              <a:cxnLst/>
              <a:rect l="l" t="t" r="r" b="b"/>
              <a:pathLst>
                <a:path w="714657" h="726895">
                  <a:moveTo>
                    <a:pt x="0" y="0"/>
                  </a:moveTo>
                  <a:lnTo>
                    <a:pt x="714657" y="0"/>
                  </a:lnTo>
                  <a:lnTo>
                    <a:pt x="714657" y="726895"/>
                  </a:lnTo>
                  <a:lnTo>
                    <a:pt x="0" y="726895"/>
                  </a:lnTo>
                  <a:close/>
                </a:path>
              </a:pathLst>
            </a:custGeom>
            <a:solidFill>
              <a:srgbClr val="7B95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8100"/>
              <a:ext cx="714657" cy="6887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1379837" y="4933928"/>
            <a:ext cx="2219724" cy="2257733"/>
          </a:xfrm>
          <a:custGeom>
            <a:avLst/>
            <a:gdLst/>
            <a:ahLst/>
            <a:cxnLst/>
            <a:rect l="l" t="t" r="r" b="b"/>
            <a:pathLst>
              <a:path w="2219724" h="2257733">
                <a:moveTo>
                  <a:pt x="2219724" y="0"/>
                </a:moveTo>
                <a:lnTo>
                  <a:pt x="0" y="0"/>
                </a:lnTo>
                <a:lnTo>
                  <a:pt x="0" y="2257733"/>
                </a:lnTo>
                <a:lnTo>
                  <a:pt x="2219724" y="2257733"/>
                </a:lnTo>
                <a:lnTo>
                  <a:pt x="221972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00541" y="909649"/>
            <a:ext cx="2199020" cy="1766546"/>
          </a:xfrm>
          <a:custGeom>
            <a:avLst/>
            <a:gdLst/>
            <a:ahLst/>
            <a:cxnLst/>
            <a:rect l="l" t="t" r="r" b="b"/>
            <a:pathLst>
              <a:path w="2199020" h="1766546">
                <a:moveTo>
                  <a:pt x="0" y="0"/>
                </a:moveTo>
                <a:lnTo>
                  <a:pt x="2199020" y="0"/>
                </a:lnTo>
                <a:lnTo>
                  <a:pt x="2199020" y="1766546"/>
                </a:lnTo>
                <a:lnTo>
                  <a:pt x="0" y="17665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379837" y="2676195"/>
            <a:ext cx="2219724" cy="2257733"/>
            <a:chOff x="0" y="0"/>
            <a:chExt cx="714657" cy="72689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14657" cy="726895"/>
            </a:xfrm>
            <a:custGeom>
              <a:avLst/>
              <a:gdLst/>
              <a:ahLst/>
              <a:cxnLst/>
              <a:rect l="l" t="t" r="r" b="b"/>
              <a:pathLst>
                <a:path w="714657" h="726895">
                  <a:moveTo>
                    <a:pt x="0" y="0"/>
                  </a:moveTo>
                  <a:lnTo>
                    <a:pt x="714657" y="0"/>
                  </a:lnTo>
                  <a:lnTo>
                    <a:pt x="714657" y="726895"/>
                  </a:lnTo>
                  <a:lnTo>
                    <a:pt x="0" y="7268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8100"/>
              <a:ext cx="714657" cy="6887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638575" y="6960683"/>
            <a:ext cx="5194803" cy="2297617"/>
            <a:chOff x="0" y="0"/>
            <a:chExt cx="6926404" cy="3063490"/>
          </a:xfrm>
        </p:grpSpPr>
        <p:sp>
          <p:nvSpPr>
            <p:cNvPr id="13" name="TextBox 13"/>
            <p:cNvSpPr txBox="1"/>
            <p:nvPr/>
          </p:nvSpPr>
          <p:spPr>
            <a:xfrm>
              <a:off x="0" y="9525"/>
              <a:ext cx="6926404" cy="714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320"/>
                </a:lnSpc>
              </a:pPr>
              <a:r>
                <a:rPr lang="en-US" sz="3600" b="1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West Africa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901315"/>
              <a:ext cx="6926404" cy="2162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77240" lvl="1" indent="-388620" algn="l">
                <a:lnSpc>
                  <a:spcPts val="4320"/>
                </a:lnSpc>
                <a:buFont typeface="Arial"/>
                <a:buChar char="•"/>
              </a:pPr>
              <a:r>
                <a:rPr lang="en-US" sz="3600" b="1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Nigeria FIRS</a:t>
              </a:r>
            </a:p>
            <a:p>
              <a:pPr marL="777240" lvl="1" indent="-388620" algn="l">
                <a:lnSpc>
                  <a:spcPts val="4320"/>
                </a:lnSpc>
                <a:buFont typeface="Arial"/>
                <a:buChar char="•"/>
              </a:pPr>
              <a:r>
                <a:rPr lang="en-US" sz="3600" b="1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Ghana Audit Service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014803" y="6960683"/>
            <a:ext cx="4241369" cy="2297617"/>
            <a:chOff x="0" y="0"/>
            <a:chExt cx="5655159" cy="3063490"/>
          </a:xfrm>
        </p:grpSpPr>
        <p:sp>
          <p:nvSpPr>
            <p:cNvPr id="16" name="TextBox 16"/>
            <p:cNvSpPr txBox="1"/>
            <p:nvPr/>
          </p:nvSpPr>
          <p:spPr>
            <a:xfrm>
              <a:off x="0" y="9525"/>
              <a:ext cx="5655159" cy="714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320"/>
                </a:lnSpc>
              </a:pPr>
              <a:r>
                <a:rPr lang="en-US" sz="3600" b="1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Global Insights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901315"/>
              <a:ext cx="5655159" cy="2162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77240" lvl="1" indent="-388620" algn="l">
                <a:lnSpc>
                  <a:spcPts val="4320"/>
                </a:lnSpc>
                <a:buFont typeface="Arial"/>
                <a:buChar char="•"/>
              </a:pPr>
              <a:r>
                <a:rPr lang="en-US" sz="3600" b="1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Big Four</a:t>
              </a:r>
            </a:p>
            <a:p>
              <a:pPr marL="777240" lvl="1" indent="-388620" algn="l">
                <a:lnSpc>
                  <a:spcPts val="4320"/>
                </a:lnSpc>
                <a:buFont typeface="Arial"/>
                <a:buChar char="•"/>
              </a:pPr>
              <a:r>
                <a:rPr lang="en-US" sz="3600" b="1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IFRS Automation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3554625" y="-4532822"/>
            <a:ext cx="9466750" cy="9466750"/>
          </a:xfrm>
          <a:custGeom>
            <a:avLst/>
            <a:gdLst/>
            <a:ahLst/>
            <a:cxnLst/>
            <a:rect l="l" t="t" r="r" b="b"/>
            <a:pathLst>
              <a:path w="9466750" h="9466750">
                <a:moveTo>
                  <a:pt x="0" y="0"/>
                </a:moveTo>
                <a:lnTo>
                  <a:pt x="9466750" y="0"/>
                </a:lnTo>
                <a:lnTo>
                  <a:pt x="9466750" y="9466750"/>
                </a:lnTo>
                <a:lnTo>
                  <a:pt x="0" y="94667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6014803" y="1070054"/>
            <a:ext cx="11043207" cy="1331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76"/>
              </a:lnSpc>
              <a:spcBef>
                <a:spcPct val="0"/>
              </a:spcBef>
            </a:pPr>
            <a:r>
              <a:rPr lang="en-US" sz="7396" b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Case Studies Overview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2075710" y="3380721"/>
            <a:ext cx="848682" cy="84868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2344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90500" y="161925"/>
              <a:ext cx="431800" cy="460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1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50618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9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54858" y="4739236"/>
            <a:ext cx="16933142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255146" y="-4733375"/>
            <a:ext cx="9466750" cy="9466750"/>
          </a:xfrm>
          <a:custGeom>
            <a:avLst/>
            <a:gdLst/>
            <a:ahLst/>
            <a:cxnLst/>
            <a:rect l="l" t="t" r="r" b="b"/>
            <a:pathLst>
              <a:path w="9466750" h="9466750">
                <a:moveTo>
                  <a:pt x="0" y="0"/>
                </a:moveTo>
                <a:lnTo>
                  <a:pt x="9466750" y="0"/>
                </a:lnTo>
                <a:lnTo>
                  <a:pt x="9466750" y="9466750"/>
                </a:lnTo>
                <a:lnTo>
                  <a:pt x="0" y="9466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771525"/>
            <a:ext cx="16230600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559"/>
              </a:lnSpc>
              <a:spcBef>
                <a:spcPct val="0"/>
              </a:spcBef>
            </a:pPr>
            <a:r>
              <a:rPr lang="en-US" sz="8799" b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Case Study Insights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28700" y="6037251"/>
            <a:ext cx="4107995" cy="1719612"/>
            <a:chOff x="0" y="-114300"/>
            <a:chExt cx="5477326" cy="2292817"/>
          </a:xfrm>
        </p:grpSpPr>
        <p:sp>
          <p:nvSpPr>
            <p:cNvPr id="6" name="TextBox 6"/>
            <p:cNvSpPr txBox="1"/>
            <p:nvPr/>
          </p:nvSpPr>
          <p:spPr>
            <a:xfrm>
              <a:off x="0" y="-114300"/>
              <a:ext cx="5477326" cy="7961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799"/>
                </a:lnSpc>
                <a:spcBef>
                  <a:spcPct val="0"/>
                </a:spcBef>
              </a:pPr>
              <a:r>
                <a:rPr lang="en-US" sz="3999" b="1" dirty="0">
                  <a:solidFill>
                    <a:srgbClr val="FFFFFF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1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85869"/>
              <a:ext cx="5477326" cy="1292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  <a:spcBef>
                  <a:spcPct val="0"/>
                </a:spcBef>
              </a:pPr>
              <a:r>
                <a:rPr lang="en-US" sz="2799" b="1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Big Four firms adopt AI technologies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879989" y="6037251"/>
            <a:ext cx="4107995" cy="1719612"/>
            <a:chOff x="0" y="-114300"/>
            <a:chExt cx="5477326" cy="2292817"/>
          </a:xfrm>
        </p:grpSpPr>
        <p:sp>
          <p:nvSpPr>
            <p:cNvPr id="9" name="TextBox 9"/>
            <p:cNvSpPr txBox="1"/>
            <p:nvPr/>
          </p:nvSpPr>
          <p:spPr>
            <a:xfrm>
              <a:off x="0" y="-114300"/>
              <a:ext cx="5477326" cy="7961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799"/>
                </a:lnSpc>
                <a:spcBef>
                  <a:spcPct val="0"/>
                </a:spcBef>
              </a:pPr>
              <a:r>
                <a:rPr lang="en-US" sz="3999" b="1" dirty="0">
                  <a:solidFill>
                    <a:srgbClr val="FFFFFF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2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85869"/>
              <a:ext cx="5477326" cy="1292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  <a:spcBef>
                  <a:spcPct val="0"/>
                </a:spcBef>
              </a:pPr>
              <a:r>
                <a:rPr lang="en-US" sz="2799" b="1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Local practices begin AI integration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731277" y="6037251"/>
            <a:ext cx="4107995" cy="1719612"/>
            <a:chOff x="0" y="-114300"/>
            <a:chExt cx="5477326" cy="2292817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14300"/>
              <a:ext cx="5477326" cy="7961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799"/>
                </a:lnSpc>
                <a:spcBef>
                  <a:spcPct val="0"/>
                </a:spcBef>
              </a:pPr>
              <a:r>
                <a:rPr lang="en-US" sz="3999" b="1" dirty="0">
                  <a:solidFill>
                    <a:srgbClr val="FFFFFF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3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885869"/>
              <a:ext cx="5477326" cy="1292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  <a:spcBef>
                  <a:spcPct val="0"/>
                </a:spcBef>
              </a:pPr>
              <a:r>
                <a:rPr lang="en-US" sz="2799" b="1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Successful outcomes in West Africa</a:t>
              </a:r>
            </a:p>
          </p:txBody>
        </p:sp>
      </p:grpSp>
      <p:sp>
        <p:nvSpPr>
          <p:cNvPr id="14" name="Freeform 14"/>
          <p:cNvSpPr/>
          <p:nvPr/>
        </p:nvSpPr>
        <p:spPr>
          <a:xfrm rot="5400000">
            <a:off x="1199428" y="4215367"/>
            <a:ext cx="706282" cy="1047739"/>
          </a:xfrm>
          <a:custGeom>
            <a:avLst/>
            <a:gdLst/>
            <a:ahLst/>
            <a:cxnLst/>
            <a:rect l="l" t="t" r="r" b="b"/>
            <a:pathLst>
              <a:path w="706282" h="1047739">
                <a:moveTo>
                  <a:pt x="0" y="0"/>
                </a:moveTo>
                <a:lnTo>
                  <a:pt x="706282" y="0"/>
                </a:lnTo>
                <a:lnTo>
                  <a:pt x="706282" y="1047738"/>
                </a:lnTo>
                <a:lnTo>
                  <a:pt x="0" y="10477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5400000">
            <a:off x="7050717" y="4215367"/>
            <a:ext cx="706282" cy="1047739"/>
          </a:xfrm>
          <a:custGeom>
            <a:avLst/>
            <a:gdLst/>
            <a:ahLst/>
            <a:cxnLst/>
            <a:rect l="l" t="t" r="r" b="b"/>
            <a:pathLst>
              <a:path w="706282" h="1047739">
                <a:moveTo>
                  <a:pt x="0" y="0"/>
                </a:moveTo>
                <a:lnTo>
                  <a:pt x="706282" y="0"/>
                </a:lnTo>
                <a:lnTo>
                  <a:pt x="706282" y="1047738"/>
                </a:lnTo>
                <a:lnTo>
                  <a:pt x="0" y="10477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5400000">
            <a:off x="12902005" y="4215367"/>
            <a:ext cx="706282" cy="1047739"/>
          </a:xfrm>
          <a:custGeom>
            <a:avLst/>
            <a:gdLst/>
            <a:ahLst/>
            <a:cxnLst/>
            <a:rect l="l" t="t" r="r" b="b"/>
            <a:pathLst>
              <a:path w="706282" h="1047739">
                <a:moveTo>
                  <a:pt x="0" y="0"/>
                </a:moveTo>
                <a:lnTo>
                  <a:pt x="706283" y="0"/>
                </a:lnTo>
                <a:lnTo>
                  <a:pt x="706283" y="1047738"/>
                </a:lnTo>
                <a:lnTo>
                  <a:pt x="0" y="10477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-341232" y="9258300"/>
            <a:ext cx="18967729" cy="1435037"/>
            <a:chOff x="0" y="0"/>
            <a:chExt cx="4995616" cy="37795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95616" cy="377952"/>
            </a:xfrm>
            <a:custGeom>
              <a:avLst/>
              <a:gdLst/>
              <a:ahLst/>
              <a:cxnLst/>
              <a:rect l="l" t="t" r="r" b="b"/>
              <a:pathLst>
                <a:path w="4995616" h="377952">
                  <a:moveTo>
                    <a:pt x="0" y="0"/>
                  </a:moveTo>
                  <a:lnTo>
                    <a:pt x="4995616" y="0"/>
                  </a:lnTo>
                  <a:lnTo>
                    <a:pt x="4995616" y="377952"/>
                  </a:lnTo>
                  <a:lnTo>
                    <a:pt x="0" y="37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38100"/>
              <a:ext cx="4995616" cy="339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43702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9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66405" y="7139434"/>
            <a:ext cx="9466750" cy="9466750"/>
          </a:xfrm>
          <a:custGeom>
            <a:avLst/>
            <a:gdLst/>
            <a:ahLst/>
            <a:cxnLst/>
            <a:rect l="l" t="t" r="r" b="b"/>
            <a:pathLst>
              <a:path w="9466750" h="9466750">
                <a:moveTo>
                  <a:pt x="0" y="0"/>
                </a:moveTo>
                <a:lnTo>
                  <a:pt x="9466750" y="0"/>
                </a:lnTo>
                <a:lnTo>
                  <a:pt x="9466750" y="9466750"/>
                </a:lnTo>
                <a:lnTo>
                  <a:pt x="0" y="9466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400924" y="-6373381"/>
            <a:ext cx="9466750" cy="9466750"/>
          </a:xfrm>
          <a:custGeom>
            <a:avLst/>
            <a:gdLst/>
            <a:ahLst/>
            <a:cxnLst/>
            <a:rect l="l" t="t" r="r" b="b"/>
            <a:pathLst>
              <a:path w="9466750" h="9466750">
                <a:moveTo>
                  <a:pt x="0" y="0"/>
                </a:moveTo>
                <a:lnTo>
                  <a:pt x="9466750" y="0"/>
                </a:lnTo>
                <a:lnTo>
                  <a:pt x="9466750" y="9466750"/>
                </a:lnTo>
                <a:lnTo>
                  <a:pt x="0" y="9466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9291737" y="4006323"/>
            <a:ext cx="3847258" cy="4537719"/>
            <a:chOff x="0" y="0"/>
            <a:chExt cx="718977" cy="8480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18977" cy="848010"/>
            </a:xfrm>
            <a:custGeom>
              <a:avLst/>
              <a:gdLst/>
              <a:ahLst/>
              <a:cxnLst/>
              <a:rect l="l" t="t" r="r" b="b"/>
              <a:pathLst>
                <a:path w="718977" h="848010">
                  <a:moveTo>
                    <a:pt x="239788" y="19070"/>
                  </a:moveTo>
                  <a:cubicBezTo>
                    <a:pt x="276530" y="7556"/>
                    <a:pt x="318554" y="0"/>
                    <a:pt x="359682" y="0"/>
                  </a:cubicBezTo>
                  <a:cubicBezTo>
                    <a:pt x="400812" y="0"/>
                    <a:pt x="440388" y="6476"/>
                    <a:pt x="476860" y="17990"/>
                  </a:cubicBezTo>
                  <a:cubicBezTo>
                    <a:pt x="477637" y="18350"/>
                    <a:pt x="478413" y="18350"/>
                    <a:pt x="479188" y="18710"/>
                  </a:cubicBezTo>
                  <a:cubicBezTo>
                    <a:pt x="616155" y="64765"/>
                    <a:pt x="717037" y="186379"/>
                    <a:pt x="718977" y="329284"/>
                  </a:cubicBezTo>
                  <a:lnTo>
                    <a:pt x="718977" y="848010"/>
                  </a:lnTo>
                  <a:lnTo>
                    <a:pt x="0" y="848010"/>
                  </a:lnTo>
                  <a:lnTo>
                    <a:pt x="0" y="329669"/>
                  </a:lnTo>
                  <a:cubicBezTo>
                    <a:pt x="1940" y="185660"/>
                    <a:pt x="101270" y="64045"/>
                    <a:pt x="239788" y="19070"/>
                  </a:cubicBezTo>
                  <a:close/>
                </a:path>
              </a:pathLst>
            </a:custGeom>
            <a:solidFill>
              <a:srgbClr val="2344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65100"/>
              <a:ext cx="718977" cy="6829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434270" y="3951612"/>
            <a:ext cx="3847258" cy="4537719"/>
            <a:chOff x="0" y="0"/>
            <a:chExt cx="718977" cy="8480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18977" cy="848010"/>
            </a:xfrm>
            <a:custGeom>
              <a:avLst/>
              <a:gdLst/>
              <a:ahLst/>
              <a:cxnLst/>
              <a:rect l="l" t="t" r="r" b="b"/>
              <a:pathLst>
                <a:path w="718977" h="848010">
                  <a:moveTo>
                    <a:pt x="239788" y="19070"/>
                  </a:moveTo>
                  <a:cubicBezTo>
                    <a:pt x="276530" y="7556"/>
                    <a:pt x="318554" y="0"/>
                    <a:pt x="359682" y="0"/>
                  </a:cubicBezTo>
                  <a:cubicBezTo>
                    <a:pt x="400812" y="0"/>
                    <a:pt x="440388" y="6476"/>
                    <a:pt x="476860" y="17990"/>
                  </a:cubicBezTo>
                  <a:cubicBezTo>
                    <a:pt x="477637" y="18350"/>
                    <a:pt x="478413" y="18350"/>
                    <a:pt x="479188" y="18710"/>
                  </a:cubicBezTo>
                  <a:cubicBezTo>
                    <a:pt x="616155" y="64765"/>
                    <a:pt x="717037" y="186379"/>
                    <a:pt x="718977" y="329284"/>
                  </a:cubicBezTo>
                  <a:lnTo>
                    <a:pt x="718977" y="848010"/>
                  </a:lnTo>
                  <a:lnTo>
                    <a:pt x="0" y="848010"/>
                  </a:lnTo>
                  <a:lnTo>
                    <a:pt x="0" y="329669"/>
                  </a:lnTo>
                  <a:cubicBezTo>
                    <a:pt x="1940" y="185660"/>
                    <a:pt x="101270" y="64045"/>
                    <a:pt x="239788" y="19070"/>
                  </a:cubicBezTo>
                  <a:close/>
                </a:path>
              </a:pathLst>
            </a:custGeom>
            <a:solidFill>
              <a:srgbClr val="7B95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65100"/>
              <a:ext cx="718977" cy="6829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783745" y="4641076"/>
            <a:ext cx="862843" cy="862843"/>
          </a:xfrm>
          <a:custGeom>
            <a:avLst/>
            <a:gdLst/>
            <a:ahLst/>
            <a:cxnLst/>
            <a:rect l="l" t="t" r="r" b="b"/>
            <a:pathLst>
              <a:path w="862843" h="862843">
                <a:moveTo>
                  <a:pt x="0" y="0"/>
                </a:moveTo>
                <a:lnTo>
                  <a:pt x="862843" y="0"/>
                </a:lnTo>
                <a:lnTo>
                  <a:pt x="862843" y="862843"/>
                </a:lnTo>
                <a:lnTo>
                  <a:pt x="0" y="86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9586172" y="5874805"/>
            <a:ext cx="3257989" cy="1483344"/>
            <a:chOff x="0" y="0"/>
            <a:chExt cx="4343985" cy="1977792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04775"/>
              <a:ext cx="4343985" cy="790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19"/>
                </a:lnSpc>
                <a:spcBef>
                  <a:spcPct val="0"/>
                </a:spcBef>
              </a:pPr>
              <a:r>
                <a:rPr lang="en-US" sz="3433" b="1">
                  <a:solidFill>
                    <a:srgbClr val="FFFFFF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Overreliance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21733" y="910992"/>
              <a:ext cx="3700518" cy="1066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136"/>
                </a:lnSpc>
                <a:spcBef>
                  <a:spcPct val="0"/>
                </a:spcBef>
              </a:pPr>
              <a:r>
                <a:rPr lang="en-US" sz="1780" b="1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Dependence on AI outputs without human verification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149205" y="4006323"/>
            <a:ext cx="3847258" cy="4537719"/>
            <a:chOff x="0" y="0"/>
            <a:chExt cx="718977" cy="8480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18977" cy="848010"/>
            </a:xfrm>
            <a:custGeom>
              <a:avLst/>
              <a:gdLst/>
              <a:ahLst/>
              <a:cxnLst/>
              <a:rect l="l" t="t" r="r" b="b"/>
              <a:pathLst>
                <a:path w="718977" h="848010">
                  <a:moveTo>
                    <a:pt x="239788" y="19070"/>
                  </a:moveTo>
                  <a:cubicBezTo>
                    <a:pt x="276530" y="7556"/>
                    <a:pt x="318554" y="0"/>
                    <a:pt x="359682" y="0"/>
                  </a:cubicBezTo>
                  <a:cubicBezTo>
                    <a:pt x="400812" y="0"/>
                    <a:pt x="440388" y="6476"/>
                    <a:pt x="476860" y="17990"/>
                  </a:cubicBezTo>
                  <a:cubicBezTo>
                    <a:pt x="477637" y="18350"/>
                    <a:pt x="478413" y="18350"/>
                    <a:pt x="479188" y="18710"/>
                  </a:cubicBezTo>
                  <a:cubicBezTo>
                    <a:pt x="616155" y="64765"/>
                    <a:pt x="717037" y="186379"/>
                    <a:pt x="718977" y="329284"/>
                  </a:cubicBezTo>
                  <a:lnTo>
                    <a:pt x="718977" y="848010"/>
                  </a:lnTo>
                  <a:lnTo>
                    <a:pt x="0" y="848010"/>
                  </a:lnTo>
                  <a:lnTo>
                    <a:pt x="0" y="329669"/>
                  </a:lnTo>
                  <a:cubicBezTo>
                    <a:pt x="1940" y="185660"/>
                    <a:pt x="101270" y="64045"/>
                    <a:pt x="239788" y="19070"/>
                  </a:cubicBezTo>
                  <a:close/>
                </a:path>
              </a:pathLst>
            </a:custGeom>
            <a:solidFill>
              <a:srgbClr val="425B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65100"/>
              <a:ext cx="718977" cy="6829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6648675" y="4641076"/>
            <a:ext cx="848317" cy="862843"/>
          </a:xfrm>
          <a:custGeom>
            <a:avLst/>
            <a:gdLst/>
            <a:ahLst/>
            <a:cxnLst/>
            <a:rect l="l" t="t" r="r" b="b"/>
            <a:pathLst>
              <a:path w="848317" h="862843">
                <a:moveTo>
                  <a:pt x="0" y="0"/>
                </a:moveTo>
                <a:lnTo>
                  <a:pt x="848317" y="0"/>
                </a:lnTo>
                <a:lnTo>
                  <a:pt x="848317" y="862843"/>
                </a:lnTo>
                <a:lnTo>
                  <a:pt x="0" y="862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5443839" y="5874805"/>
            <a:ext cx="3257989" cy="1758506"/>
            <a:chOff x="0" y="0"/>
            <a:chExt cx="4343985" cy="2344675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104775"/>
              <a:ext cx="4343985" cy="790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19"/>
                </a:lnSpc>
                <a:spcBef>
                  <a:spcPct val="0"/>
                </a:spcBef>
              </a:pPr>
              <a:r>
                <a:rPr lang="en-US" sz="3433" b="1">
                  <a:solidFill>
                    <a:srgbClr val="FFFFFF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Confidentiality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660400" y="922275"/>
              <a:ext cx="3023185" cy="1422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136"/>
                </a:lnSpc>
                <a:spcBef>
                  <a:spcPct val="0"/>
                </a:spcBef>
              </a:pPr>
              <a:r>
                <a:rPr lang="en-US" sz="1780" b="1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Protection of sensitive information from unauthorized access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1006672" y="1289129"/>
            <a:ext cx="1831664" cy="2717193"/>
          </a:xfrm>
          <a:custGeom>
            <a:avLst/>
            <a:gdLst/>
            <a:ahLst/>
            <a:cxnLst/>
            <a:rect l="l" t="t" r="r" b="b"/>
            <a:pathLst>
              <a:path w="1831664" h="2717193">
                <a:moveTo>
                  <a:pt x="0" y="0"/>
                </a:moveTo>
                <a:lnTo>
                  <a:pt x="1831664" y="0"/>
                </a:lnTo>
                <a:lnTo>
                  <a:pt x="1831664" y="2717194"/>
                </a:lnTo>
                <a:lnTo>
                  <a:pt x="0" y="27171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1006672" y="4006323"/>
            <a:ext cx="3847258" cy="4537719"/>
            <a:chOff x="0" y="0"/>
            <a:chExt cx="718977" cy="84801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18977" cy="848010"/>
            </a:xfrm>
            <a:custGeom>
              <a:avLst/>
              <a:gdLst/>
              <a:ahLst/>
              <a:cxnLst/>
              <a:rect l="l" t="t" r="r" b="b"/>
              <a:pathLst>
                <a:path w="718977" h="848010">
                  <a:moveTo>
                    <a:pt x="239788" y="19070"/>
                  </a:moveTo>
                  <a:cubicBezTo>
                    <a:pt x="276530" y="7556"/>
                    <a:pt x="318554" y="0"/>
                    <a:pt x="359682" y="0"/>
                  </a:cubicBezTo>
                  <a:cubicBezTo>
                    <a:pt x="400812" y="0"/>
                    <a:pt x="440388" y="6476"/>
                    <a:pt x="476860" y="17990"/>
                  </a:cubicBezTo>
                  <a:cubicBezTo>
                    <a:pt x="477637" y="18350"/>
                    <a:pt x="478413" y="18350"/>
                    <a:pt x="479188" y="18710"/>
                  </a:cubicBezTo>
                  <a:cubicBezTo>
                    <a:pt x="616155" y="64765"/>
                    <a:pt x="717037" y="186379"/>
                    <a:pt x="718977" y="329284"/>
                  </a:cubicBezTo>
                  <a:lnTo>
                    <a:pt x="718977" y="848010"/>
                  </a:lnTo>
                  <a:lnTo>
                    <a:pt x="0" y="848010"/>
                  </a:lnTo>
                  <a:lnTo>
                    <a:pt x="0" y="329669"/>
                  </a:lnTo>
                  <a:cubicBezTo>
                    <a:pt x="1940" y="185660"/>
                    <a:pt x="101270" y="64045"/>
                    <a:pt x="239788" y="19070"/>
                  </a:cubicBezTo>
                  <a:close/>
                </a:path>
              </a:pathLst>
            </a:custGeom>
            <a:solidFill>
              <a:srgbClr val="2344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165100"/>
              <a:ext cx="718977" cy="6829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2499079" y="4856786"/>
            <a:ext cx="862843" cy="431422"/>
          </a:xfrm>
          <a:custGeom>
            <a:avLst/>
            <a:gdLst/>
            <a:ahLst/>
            <a:cxnLst/>
            <a:rect l="l" t="t" r="r" b="b"/>
            <a:pathLst>
              <a:path w="862843" h="431422">
                <a:moveTo>
                  <a:pt x="0" y="0"/>
                </a:moveTo>
                <a:lnTo>
                  <a:pt x="862843" y="0"/>
                </a:lnTo>
                <a:lnTo>
                  <a:pt x="862843" y="431422"/>
                </a:lnTo>
                <a:lnTo>
                  <a:pt x="0" y="4314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1301506" y="5874805"/>
            <a:ext cx="3257989" cy="1491806"/>
            <a:chOff x="0" y="0"/>
            <a:chExt cx="4343985" cy="1989075"/>
          </a:xfrm>
        </p:grpSpPr>
        <p:sp>
          <p:nvSpPr>
            <p:cNvPr id="27" name="TextBox 27"/>
            <p:cNvSpPr txBox="1"/>
            <p:nvPr/>
          </p:nvSpPr>
          <p:spPr>
            <a:xfrm>
              <a:off x="0" y="-104775"/>
              <a:ext cx="4343985" cy="790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19"/>
                </a:lnSpc>
                <a:spcBef>
                  <a:spcPct val="0"/>
                </a:spcBef>
              </a:pPr>
              <a:r>
                <a:rPr lang="en-US" sz="3433" b="1">
                  <a:solidFill>
                    <a:srgbClr val="FFFFFF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Bias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254000" y="922275"/>
              <a:ext cx="3835985" cy="1066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136"/>
                </a:lnSpc>
                <a:spcBef>
                  <a:spcPct val="0"/>
                </a:spcBef>
              </a:pPr>
              <a:r>
                <a:rPr lang="en-US" sz="1780" b="1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Prejudice in algorithms impacting decision-making outcomes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3728905" y="5866342"/>
            <a:ext cx="3257989" cy="1500269"/>
            <a:chOff x="0" y="0"/>
            <a:chExt cx="4343985" cy="2000359"/>
          </a:xfrm>
        </p:grpSpPr>
        <p:sp>
          <p:nvSpPr>
            <p:cNvPr id="30" name="TextBox 30"/>
            <p:cNvSpPr txBox="1"/>
            <p:nvPr/>
          </p:nvSpPr>
          <p:spPr>
            <a:xfrm>
              <a:off x="0" y="-104775"/>
              <a:ext cx="4343985" cy="790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19"/>
                </a:lnSpc>
                <a:spcBef>
                  <a:spcPct val="0"/>
                </a:spcBef>
              </a:pPr>
              <a:r>
                <a:rPr lang="en-US" sz="3433" b="1">
                  <a:solidFill>
                    <a:srgbClr val="FFFFFF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Oversight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448013" y="933559"/>
              <a:ext cx="3447959" cy="1066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136"/>
                </a:lnSpc>
              </a:pPr>
              <a:r>
                <a:rPr lang="en-US" sz="1780" b="1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Monitoring AI systems to ensure compliance and trust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4930709" y="4641076"/>
            <a:ext cx="854381" cy="854381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2344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90500" y="228600"/>
              <a:ext cx="431800" cy="393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6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3887076" y="1759878"/>
            <a:ext cx="10513849" cy="133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80"/>
              </a:lnSpc>
            </a:pPr>
            <a:r>
              <a:rPr lang="en-US" sz="7400" b="1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Ethics &amp; Governance</a:t>
            </a:r>
          </a:p>
        </p:txBody>
      </p:sp>
    </p:spTree>
    <p:extLst>
      <p:ext uri="{BB962C8B-B14F-4D97-AF65-F5344CB8AC3E}">
        <p14:creationId xmlns:p14="http://schemas.microsoft.com/office/powerpoint/2010/main" val="1724255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 rot="-2762835" flipV="1">
            <a:off x="-1721196" y="-458265"/>
            <a:ext cx="2576007" cy="1817026"/>
          </a:xfrm>
          <a:custGeom>
            <a:avLst/>
            <a:gdLst/>
            <a:ahLst/>
            <a:cxnLst/>
            <a:rect l="l" t="t" r="r" b="b"/>
            <a:pathLst>
              <a:path w="7316407" h="5986151">
                <a:moveTo>
                  <a:pt x="0" y="5986150"/>
                </a:moveTo>
                <a:lnTo>
                  <a:pt x="7316407" y="5986150"/>
                </a:lnTo>
                <a:lnTo>
                  <a:pt x="7316407" y="0"/>
                </a:lnTo>
                <a:lnTo>
                  <a:pt x="0" y="0"/>
                </a:lnTo>
                <a:lnTo>
                  <a:pt x="0" y="598615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 rot="-2762835" flipV="1">
            <a:off x="16245350" y="7699600"/>
            <a:ext cx="7316407" cy="5986151"/>
          </a:xfrm>
          <a:custGeom>
            <a:avLst/>
            <a:gdLst/>
            <a:ahLst/>
            <a:cxnLst/>
            <a:rect l="l" t="t" r="r" b="b"/>
            <a:pathLst>
              <a:path w="7316407" h="5986151">
                <a:moveTo>
                  <a:pt x="0" y="5986150"/>
                </a:moveTo>
                <a:lnTo>
                  <a:pt x="7316407" y="5986150"/>
                </a:lnTo>
                <a:lnTo>
                  <a:pt x="7316407" y="0"/>
                </a:lnTo>
                <a:lnTo>
                  <a:pt x="0" y="0"/>
                </a:lnTo>
                <a:lnTo>
                  <a:pt x="0" y="598615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5" name="Group 5"/>
          <p:cNvGrpSpPr/>
          <p:nvPr/>
        </p:nvGrpSpPr>
        <p:grpSpPr>
          <a:xfrm>
            <a:off x="10925813" y="8225417"/>
            <a:ext cx="6106659" cy="1142458"/>
            <a:chOff x="0" y="0"/>
            <a:chExt cx="8142213" cy="1523277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8142213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40"/>
                </a:lnSpc>
                <a:spcBef>
                  <a:spcPct val="0"/>
                </a:spcBef>
              </a:pPr>
              <a:r>
                <a:rPr lang="en-US" sz="3200" b="1" dirty="0">
                  <a:solidFill>
                    <a:srgbClr val="111111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Projected Benefits of AI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44580"/>
              <a:ext cx="8142213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39"/>
                </a:lnSpc>
              </a:pPr>
              <a:r>
                <a:rPr lang="en-US" sz="2599" dirty="0">
                  <a:solidFill>
                    <a:srgbClr val="111111"/>
                  </a:solidFill>
                  <a:latin typeface="HK Grotesk"/>
                  <a:ea typeface="HK Grotesk"/>
                  <a:cs typeface="HK Grotesk"/>
                  <a:sym typeface="HK Grotesk"/>
                </a:rPr>
                <a:t>Enhanced efficiency and accuracy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523999"/>
            <a:ext cx="18288000" cy="763001"/>
            <a:chOff x="0" y="0"/>
            <a:chExt cx="4816593" cy="2009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200955"/>
            </a:xfrm>
            <a:custGeom>
              <a:avLst/>
              <a:gdLst/>
              <a:ahLst/>
              <a:cxnLst/>
              <a:rect l="l" t="t" r="r" b="b"/>
              <a:pathLst>
                <a:path w="4816592" h="200955">
                  <a:moveTo>
                    <a:pt x="0" y="0"/>
                  </a:moveTo>
                  <a:lnTo>
                    <a:pt x="4816592" y="0"/>
                  </a:lnTo>
                  <a:lnTo>
                    <a:pt x="4816592" y="200955"/>
                  </a:lnTo>
                  <a:lnTo>
                    <a:pt x="0" y="200955"/>
                  </a:lnTo>
                  <a:close/>
                </a:path>
              </a:pathLst>
            </a:custGeom>
            <a:solidFill>
              <a:srgbClr val="0419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2390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60329" y="8088211"/>
            <a:ext cx="6106659" cy="1142458"/>
            <a:chOff x="0" y="0"/>
            <a:chExt cx="8142213" cy="1523277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9525"/>
              <a:ext cx="8142213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40"/>
                </a:lnSpc>
                <a:spcBef>
                  <a:spcPct val="0"/>
                </a:spcBef>
              </a:pPr>
              <a:r>
                <a:rPr lang="en-US" sz="3200" b="1" dirty="0">
                  <a:solidFill>
                    <a:srgbClr val="111111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Current Challenges Faced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944580"/>
              <a:ext cx="8142213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39"/>
                </a:lnSpc>
              </a:pPr>
              <a:r>
                <a:rPr lang="en-US" sz="2599" dirty="0">
                  <a:solidFill>
                    <a:srgbClr val="111111"/>
                  </a:solidFill>
                  <a:latin typeface="HK Grotesk"/>
                  <a:ea typeface="HK Grotesk"/>
                  <a:cs typeface="HK Grotesk"/>
                  <a:sym typeface="HK Grotesk"/>
                </a:rPr>
                <a:t>Data privacy and skill gaps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7282135" y="0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7" y="0"/>
                </a:lnTo>
                <a:lnTo>
                  <a:pt x="2149397" y="1223203"/>
                </a:lnTo>
                <a:lnTo>
                  <a:pt x="0" y="12232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228600" y="9099509"/>
            <a:ext cx="2149398" cy="1223203"/>
          </a:xfrm>
          <a:custGeom>
            <a:avLst/>
            <a:gdLst/>
            <a:ahLst/>
            <a:cxnLst/>
            <a:rect l="l" t="t" r="r" b="b"/>
            <a:pathLst>
              <a:path w="2149398" h="1223203">
                <a:moveTo>
                  <a:pt x="0" y="0"/>
                </a:moveTo>
                <a:lnTo>
                  <a:pt x="2149398" y="0"/>
                </a:lnTo>
                <a:lnTo>
                  <a:pt x="2149398" y="1223203"/>
                </a:lnTo>
                <a:lnTo>
                  <a:pt x="0" y="12232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58AA376-1FBC-1A08-87AC-7EE9AC48FD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277060"/>
            <a:ext cx="8921111" cy="48332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58890A-EB22-4E27-2D48-5526D46272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3043" y="3162330"/>
            <a:ext cx="8527239" cy="48332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EFA2D0-22D2-2087-2116-DFD535716960}"/>
              </a:ext>
            </a:extLst>
          </p:cNvPr>
          <p:cNvSpPr txBox="1"/>
          <p:nvPr/>
        </p:nvSpPr>
        <p:spPr>
          <a:xfrm>
            <a:off x="2099285" y="1503032"/>
            <a:ext cx="152019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Brings Both Opportunities and Challenges.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6328</TotalTime>
  <Words>2513</Words>
  <Application>Microsoft Office PowerPoint</Application>
  <PresentationFormat>Custom</PresentationFormat>
  <Paragraphs>297</Paragraphs>
  <Slides>21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Aptos</vt:lpstr>
      <vt:lpstr>HK Grotesk</vt:lpstr>
      <vt:lpstr>HK Grotesk Bold</vt:lpstr>
      <vt:lpstr>Times New Roman</vt:lpstr>
      <vt:lpstr>Calibri</vt:lpstr>
      <vt:lpstr>Arial</vt:lpstr>
      <vt:lpstr>Quicksand Bold</vt:lpstr>
      <vt:lpstr>Agrandir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- Ethics and AI</dc:title>
  <dc:creator>Abel  Aig. ASEIN</dc:creator>
  <dc:description>Presentation - Ethics and AI</dc:description>
  <cp:lastModifiedBy>Abel  Aig. ASEIN</cp:lastModifiedBy>
  <cp:revision>78</cp:revision>
  <dcterms:created xsi:type="dcterms:W3CDTF">2006-08-16T00:00:00Z</dcterms:created>
  <dcterms:modified xsi:type="dcterms:W3CDTF">2025-08-28T12:59:05Z</dcterms:modified>
  <dc:identifier>DAGvnk3KgLw</dc:identifier>
</cp:coreProperties>
</file>